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1015"/>
    <a:srgbClr val="961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76"/>
    <p:restoredTop sz="94640"/>
  </p:normalViewPr>
  <p:slideViewPr>
    <p:cSldViewPr snapToGrid="0" snapToObjects="1">
      <p:cViewPr>
        <p:scale>
          <a:sx n="55" d="100"/>
          <a:sy n="55" d="100"/>
        </p:scale>
        <p:origin x="2648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ECD57-954B-3943-8B06-F6D2D4487B36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674C9-E968-4D49-AB5C-AD16029EC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3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674C9-E968-4D49-AB5C-AD16029EC6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50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674C9-E968-4D49-AB5C-AD16029EC6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88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674C9-E968-4D49-AB5C-AD16029EC6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74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674C9-E968-4D49-AB5C-AD16029EC64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88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79A78-D2A8-1C41-B0E2-BD2751A4E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587C97-F88E-7948-8A49-09D6DBA19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AC2B59-F4DE-3643-9FCE-61E5BB457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2F238-DD3E-E149-9A6E-D26D7BA98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882F1-F723-B94B-8BFF-39CBE193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8D3A8-D7D7-DD4B-AA23-946EFD8D6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386F30-D79A-F64B-893F-3ACD72DBA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A091D-F495-1446-8BEA-67F9756F4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02ECE-FCF4-2D46-9E92-7C8C9C9A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337F15-3218-AD4E-BE73-759893B8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78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34A7470-090F-1544-ACBF-1249CC494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C5349B-BEF9-0749-BDB1-283846288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BA57F-0FEC-464B-B279-0666222C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7E0C6F-D5AE-924A-8333-04DB0DE0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8D3C1-B621-2C4D-A474-CEFB2D6E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2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526C0-4100-C444-947B-DACCE075B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A895C6-2725-BF4A-B5A1-EF2AB098A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8389C1-CE1C-A748-9A47-7DA13581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21F03C-B2D2-7D42-91DA-B187CCE9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6AEF2-6A8B-FF43-8C0D-CD967A59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7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7F895-DD8C-6842-928D-91432058B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C6FA55-11B4-CE4F-9DBB-6663CD351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3E356E-D545-204A-AD72-36715D52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DC7B76-625C-E746-955C-27BDFC29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2656EA-5661-364D-BB46-B5C23780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9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197AE-3153-144A-B7F1-CCA07B39B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1F5CC0-75BB-2943-B4A4-7F6ED820E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D9AD61-0A7A-4943-B70F-260D72514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9DF9C3-BF44-F441-AF15-976F67DD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6DC54-9A7F-8042-9E13-1E8D2DEE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138C69-84C0-9342-A71F-ECE28F24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69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E8529-EEA0-8C4D-8648-BC9702068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891CF3-5C20-3241-A558-20AD44C2D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302913-5C4E-2246-A0DE-8E7C65093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CB3A8E-59DA-6940-B434-4CD682BBF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63C199-F2CA-6B47-B239-3578DC031B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2624C7-A2EA-434E-A88B-33150AED8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775A24E-D2ED-AC49-8CDC-6F61D5D5A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0F69C7-2098-5247-BC86-7137A73A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94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38FAD-520F-2643-BEC8-81982ACD0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EDDB0D-AB2C-674D-AA42-40FDDDB09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EDF54E-9011-1D4E-AEBE-07C204C20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D36BA2-4616-024F-9AAB-520208CD8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06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A9B494-BB43-FB46-9271-1F34829F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5F88C9-B8D2-384C-BC75-85ADF37C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A84BF0-B307-2C47-A247-04F2C8A4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4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6D6C7-0A5B-B842-A185-A29ECCBD5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7C9F5A-3616-E74B-906D-58D50E788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6FB19F-CD3A-D442-B9A9-5ABD83683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829371-E3F1-4E4A-B72F-C87F6DE3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4FEF4E-5EC1-A34B-AA89-EA2283C1E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C9CA88-0F8F-794B-85F2-7E18F1BB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37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83B4A-B2D6-424A-91F6-27C4648C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E0E69F-6765-2744-A112-8F4B65C99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7DF623-0C76-B143-A255-FE6DD0D93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4FB1A8-DF8E-114B-BDD5-234D5D21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0EC8E-75CD-474A-A760-B46E18C6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E6CA8C-E525-3C4E-9CA8-F3E92F07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6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2966D-3FFB-3742-9989-EC4C858F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2A81EB-8328-6545-9D15-CC76A47BE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568F4-2651-EC44-B6DB-EC209A4F1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1FDC2-FFD2-F047-8127-7E5B9C1DA4B7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7796E-4CA6-A841-BDFA-4D3DBB609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62714-1809-5647-B6EC-81083E45F6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7A79D-B2F2-2840-A2CF-6824403365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24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748145" y="4655562"/>
            <a:ext cx="10048810" cy="162623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545F4-C6DF-304A-8C6A-12E55EF45B0D}"/>
              </a:ext>
            </a:extLst>
          </p:cNvPr>
          <p:cNvSpPr txBox="1"/>
          <p:nvPr/>
        </p:nvSpPr>
        <p:spPr>
          <a:xfrm>
            <a:off x="748144" y="2162571"/>
            <a:ext cx="93268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/>
              <a:t>Основы религиозных культур </a:t>
            </a:r>
          </a:p>
          <a:p>
            <a:r>
              <a:rPr lang="ru-RU" sz="5400" b="1" dirty="0"/>
              <a:t>и светской этики </a:t>
            </a:r>
            <a:endParaRPr lang="ru-RU" sz="5400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D2F10-2B8B-9D4D-9D08-F948B7DFD542}"/>
              </a:ext>
            </a:extLst>
          </p:cNvPr>
          <p:cNvSpPr txBox="1"/>
          <p:nvPr/>
        </p:nvSpPr>
        <p:spPr>
          <a:xfrm>
            <a:off x="748144" y="1700906"/>
            <a:ext cx="8008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+mj-lt"/>
              </a:rPr>
              <a:t>Учебный предмет</a:t>
            </a:r>
            <a:r>
              <a:rPr lang="ru-RU" sz="3600" b="1" dirty="0"/>
              <a:t> </a:t>
            </a:r>
            <a:endParaRPr lang="ru-RU" sz="36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B55FD-795D-254A-AC7B-BAF555FDBC96}"/>
              </a:ext>
            </a:extLst>
          </p:cNvPr>
          <p:cNvSpPr txBox="1"/>
          <p:nvPr/>
        </p:nvSpPr>
        <p:spPr>
          <a:xfrm>
            <a:off x="748144" y="3839953"/>
            <a:ext cx="1073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+mj-lt"/>
              </a:rPr>
              <a:t>Введен в базисный учебный план начального образования (IV класс) </a:t>
            </a:r>
            <a:r>
              <a:rPr lang="ru-RU" sz="2000" b="1" dirty="0" err="1">
                <a:latin typeface="+mj-lt"/>
              </a:rPr>
              <a:t>c</a:t>
            </a:r>
            <a:r>
              <a:rPr lang="ru-RU" sz="2000" b="1" dirty="0">
                <a:latin typeface="+mj-lt"/>
              </a:rPr>
              <a:t> 1 сентября 2012 года Приказом Министерства образования Российской Федерации от 01.02.2012 года № 74</a:t>
            </a:r>
            <a:r>
              <a:rPr lang="ru-RU" sz="2000" dirty="0">
                <a:effectLst/>
                <a:latin typeface="+mj-lt"/>
              </a:rPr>
              <a:t> 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992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404628" y="1075441"/>
            <a:ext cx="9689631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3FB84-23F1-E74B-AE20-7A04001653F2}"/>
              </a:ext>
            </a:extLst>
          </p:cNvPr>
          <p:cNvSpPr txBox="1"/>
          <p:nvPr/>
        </p:nvSpPr>
        <p:spPr>
          <a:xfrm>
            <a:off x="404627" y="1255649"/>
            <a:ext cx="10532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Calibri" panose="020F0502020204030204" pitchFamily="34" charset="0"/>
                <a:cs typeface="Calibri" panose="020F0502020204030204" pitchFamily="34" charset="0"/>
              </a:rPr>
              <a:t>Основы светской этики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E8A36-57E8-554A-B3D5-2C435715CAAE}"/>
              </a:ext>
            </a:extLst>
          </p:cNvPr>
          <p:cNvSpPr txBox="1"/>
          <p:nvPr/>
        </p:nvSpPr>
        <p:spPr>
          <a:xfrm>
            <a:off x="404628" y="2025090"/>
            <a:ext cx="829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«Светская» альтернатива модулям религиозных культур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958C8-6B97-3B40-9C26-7ECC202589D5}"/>
              </a:ext>
            </a:extLst>
          </p:cNvPr>
          <p:cNvSpPr txBox="1"/>
          <p:nvPr/>
        </p:nvSpPr>
        <p:spPr>
          <a:xfrm>
            <a:off x="404627" y="3225419"/>
            <a:ext cx="9348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= Попытка дать 4-класснику теоретический базис раздела философии – этика.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ECA8E9-64B2-D443-8254-504BCFD5B19E}"/>
              </a:ext>
            </a:extLst>
          </p:cNvPr>
          <p:cNvSpPr txBox="1"/>
          <p:nvPr/>
        </p:nvSpPr>
        <p:spPr>
          <a:xfrm rot="20989584">
            <a:off x="9438060" y="2463409"/>
            <a:ext cx="523893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7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ru-RU" sz="19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3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1E8A36-57E8-554A-B3D5-2C435715CAAE}"/>
              </a:ext>
            </a:extLst>
          </p:cNvPr>
          <p:cNvSpPr txBox="1"/>
          <p:nvPr/>
        </p:nvSpPr>
        <p:spPr>
          <a:xfrm>
            <a:off x="5511052" y="566998"/>
            <a:ext cx="53631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  <a:cs typeface="Calibri" panose="020F0502020204030204" pitchFamily="34" charset="0"/>
              </a:rPr>
              <a:t>Поступай согласно такой максиме, руководствуясь которой ты в то же время можешь пожелать, </a:t>
            </a:r>
            <a:endParaRPr lang="en-US" sz="3600" dirty="0">
              <a:latin typeface="+mj-lt"/>
              <a:cs typeface="Calibri" panose="020F0502020204030204" pitchFamily="34" charset="0"/>
            </a:endParaRPr>
          </a:p>
          <a:p>
            <a:r>
              <a:rPr lang="ru-RU" sz="3600" dirty="0">
                <a:latin typeface="+mj-lt"/>
                <a:cs typeface="Calibri" panose="020F0502020204030204" pitchFamily="34" charset="0"/>
              </a:rPr>
              <a:t>чтобы она стала всеобщим законом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D6830A-FB44-5E40-BF3B-189718C55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7D353900-C8C7-C149-8B59-B2648F5009D8}"/>
              </a:ext>
            </a:extLst>
          </p:cNvPr>
          <p:cNvSpPr/>
          <p:nvPr/>
        </p:nvSpPr>
        <p:spPr>
          <a:xfrm>
            <a:off x="4707685" y="320852"/>
            <a:ext cx="6534055" cy="3908613"/>
          </a:xfrm>
          <a:prstGeom prst="wedgeRoundRectCallout">
            <a:avLst>
              <a:gd name="adj1" fmla="val -41962"/>
              <a:gd name="adj2" fmla="val 71216"/>
              <a:gd name="adj3" fmla="val 16667"/>
            </a:avLst>
          </a:prstGeom>
          <a:noFill/>
          <a:ln w="76200">
            <a:solidFill>
              <a:srgbClr val="961A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961A2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EA3FF6-F62D-984A-ADF2-BDF084B12BA7}"/>
              </a:ext>
            </a:extLst>
          </p:cNvPr>
          <p:cNvSpPr/>
          <p:nvPr/>
        </p:nvSpPr>
        <p:spPr>
          <a:xfrm rot="5400000" flipV="1">
            <a:off x="8431975" y="3313126"/>
            <a:ext cx="6858002" cy="231750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81BA3-2546-C545-B85D-52F62F02FD21}"/>
              </a:ext>
            </a:extLst>
          </p:cNvPr>
          <p:cNvSpPr txBox="1"/>
          <p:nvPr/>
        </p:nvSpPr>
        <p:spPr>
          <a:xfrm>
            <a:off x="5067800" y="5568545"/>
            <a:ext cx="11612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ЗАКОН – ВСЕОБЩИЙ ЗАКОН – МАКСИМА</a:t>
            </a:r>
          </a:p>
        </p:txBody>
      </p:sp>
    </p:spTree>
    <p:extLst>
      <p:ext uri="{BB962C8B-B14F-4D97-AF65-F5344CB8AC3E}">
        <p14:creationId xmlns:p14="http://schemas.microsoft.com/office/powerpoint/2010/main" val="317538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11E8A36-57E8-554A-B3D5-2C435715CAAE}"/>
              </a:ext>
            </a:extLst>
          </p:cNvPr>
          <p:cNvSpPr txBox="1"/>
          <p:nvPr/>
        </p:nvSpPr>
        <p:spPr>
          <a:xfrm>
            <a:off x="4363570" y="1857916"/>
            <a:ext cx="60713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+mj-lt"/>
                <a:cs typeface="Calibri" panose="020F0502020204030204" pitchFamily="34" charset="0"/>
              </a:rPr>
              <a:t>Итак, во всем как хотите, чтобы с вами поступали люди, так поступайте и вы с ними…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8EA3FF6-F62D-984A-ADF2-BDF084B12BA7}"/>
              </a:ext>
            </a:extLst>
          </p:cNvPr>
          <p:cNvSpPr/>
          <p:nvPr/>
        </p:nvSpPr>
        <p:spPr>
          <a:xfrm rot="5400000" flipV="1">
            <a:off x="-2630474" y="3151761"/>
            <a:ext cx="6858002" cy="554476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D34CE1-D81B-914E-A939-BF54F112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531" y="-150793"/>
            <a:ext cx="5212671" cy="700879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9C6C59-33AF-6F4D-B2CC-E401B5CA1F07}"/>
              </a:ext>
            </a:extLst>
          </p:cNvPr>
          <p:cNvSpPr/>
          <p:nvPr/>
        </p:nvSpPr>
        <p:spPr>
          <a:xfrm rot="5400000" flipV="1">
            <a:off x="8431975" y="3313126"/>
            <a:ext cx="6858002" cy="231750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B34E57-04AE-BC45-9A0C-C7C72DA7E3EC}"/>
              </a:ext>
            </a:extLst>
          </p:cNvPr>
          <p:cNvSpPr txBox="1"/>
          <p:nvPr/>
        </p:nvSpPr>
        <p:spPr>
          <a:xfrm>
            <a:off x="4410798" y="3565357"/>
            <a:ext cx="2384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+mj-lt"/>
              </a:rPr>
              <a:t>Матф</a:t>
            </a:r>
            <a:r>
              <a:rPr lang="ru-RU" dirty="0">
                <a:latin typeface="+mj-lt"/>
              </a:rPr>
              <a:t>. 7, 12</a:t>
            </a:r>
            <a:r>
              <a:rPr lang="ru-RU" dirty="0">
                <a:effectLst/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200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5E3728-CC13-3648-A00C-9DD1E523E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955280"/>
          </a:xfrm>
          <a:prstGeom prst="rect">
            <a:avLst/>
          </a:prstGeom>
        </p:spPr>
      </p:pic>
      <p:sp>
        <p:nvSpPr>
          <p:cNvPr id="5" name="Прямоугольный треугольник 4">
            <a:extLst>
              <a:ext uri="{FF2B5EF4-FFF2-40B4-BE49-F238E27FC236}">
                <a16:creationId xmlns:a16="http://schemas.microsoft.com/office/drawing/2014/main" id="{8A8E531E-3159-924D-85AC-5D31EF1EBA9D}"/>
              </a:ext>
            </a:extLst>
          </p:cNvPr>
          <p:cNvSpPr/>
          <p:nvPr/>
        </p:nvSpPr>
        <p:spPr>
          <a:xfrm rot="5400000">
            <a:off x="2220595" y="-2220595"/>
            <a:ext cx="6879082" cy="11320272"/>
          </a:xfrm>
          <a:prstGeom prst="rtTriangle">
            <a:avLst/>
          </a:prstGeom>
          <a:gradFill>
            <a:gsLst>
              <a:gs pos="16000">
                <a:schemeClr val="bg1">
                  <a:alpha val="0"/>
                </a:schemeClr>
              </a:gs>
              <a:gs pos="66000">
                <a:schemeClr val="tx1">
                  <a:alpha val="26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3FB84-23F1-E74B-AE20-7A04001653F2}"/>
              </a:ext>
            </a:extLst>
          </p:cNvPr>
          <p:cNvSpPr txBox="1"/>
          <p:nvPr/>
        </p:nvSpPr>
        <p:spPr>
          <a:xfrm>
            <a:off x="262915" y="419779"/>
            <a:ext cx="6247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ОСНОВЫ ПРАВОСЛАВНОЙ КУЛЬТУРЫ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390931" y="3314863"/>
            <a:ext cx="3632429" cy="158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1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3152AA0-35CB-8F40-9063-E9B01E13D578}"/>
              </a:ext>
            </a:extLst>
          </p:cNvPr>
          <p:cNvSpPr/>
          <p:nvPr/>
        </p:nvSpPr>
        <p:spPr>
          <a:xfrm rot="4495070" flipV="1">
            <a:off x="7960352" y="2325567"/>
            <a:ext cx="4544531" cy="5734729"/>
          </a:xfrm>
          <a:prstGeom prst="rect">
            <a:avLst/>
          </a:prstGeom>
          <a:solidFill>
            <a:srgbClr val="5A1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3733BE-398B-2948-B271-129490B55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9914" y="530352"/>
            <a:ext cx="4423356" cy="63276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A34C94-6616-7548-A462-77CB98ED8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358" y="683178"/>
            <a:ext cx="5374167" cy="63276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4C58E1-1FD5-9046-B7AF-E194F1D96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288" y="683178"/>
            <a:ext cx="4736029" cy="6174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3A7D3-E1B6-5E4F-AD9B-1BC72075F299}"/>
              </a:ext>
            </a:extLst>
          </p:cNvPr>
          <p:cNvSpPr txBox="1"/>
          <p:nvPr/>
        </p:nvSpPr>
        <p:spPr>
          <a:xfrm>
            <a:off x="6730526" y="427146"/>
            <a:ext cx="519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latin typeface="Calibri" panose="020F0502020204030204" pitchFamily="34" charset="0"/>
                <a:cs typeface="Calibri" panose="020F0502020204030204" pitchFamily="34" charset="0"/>
              </a:rPr>
              <a:t>История России –  История Побед </a:t>
            </a:r>
          </a:p>
        </p:txBody>
      </p:sp>
    </p:spTree>
    <p:extLst>
      <p:ext uri="{BB962C8B-B14F-4D97-AF65-F5344CB8AC3E}">
        <p14:creationId xmlns:p14="http://schemas.microsoft.com/office/powerpoint/2010/main" val="3847822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670C38-84E1-6B4A-97AE-07245881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5108"/>
            <a:ext cx="12192000" cy="75731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3A7D3-E1B6-5E4F-AD9B-1BC72075F299}"/>
              </a:ext>
            </a:extLst>
          </p:cNvPr>
          <p:cNvSpPr txBox="1"/>
          <p:nvPr/>
        </p:nvSpPr>
        <p:spPr>
          <a:xfrm>
            <a:off x="5040923" y="333362"/>
            <a:ext cx="664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РУССКОЕ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1530875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694318-516B-F24E-B644-111C7345573D}"/>
              </a:ext>
            </a:extLst>
          </p:cNvPr>
          <p:cNvSpPr/>
          <p:nvPr/>
        </p:nvSpPr>
        <p:spPr>
          <a:xfrm rot="4495070" flipV="1">
            <a:off x="5133994" y="-140265"/>
            <a:ext cx="4544531" cy="13452210"/>
          </a:xfrm>
          <a:prstGeom prst="rect">
            <a:avLst/>
          </a:prstGeom>
          <a:solidFill>
            <a:srgbClr val="5A10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FC484-2EAE-A54B-B467-E3AB0214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286" y="-409471"/>
            <a:ext cx="8431738" cy="11360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3A7D3-E1B6-5E4F-AD9B-1BC72075F299}"/>
              </a:ext>
            </a:extLst>
          </p:cNvPr>
          <p:cNvSpPr txBox="1"/>
          <p:nvPr/>
        </p:nvSpPr>
        <p:spPr>
          <a:xfrm>
            <a:off x="5556737" y="333362"/>
            <a:ext cx="6132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РУССКАЯ КЛАССИЧЕСКАЯ ЛИТЕРАТУРА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C6F442-275C-2444-8671-FD7FF719B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350" y="0"/>
            <a:ext cx="54864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20B81-4D2B-B947-BA8C-EF4B42C54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57" y="776978"/>
            <a:ext cx="5235379" cy="60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1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070EC3-0AC2-964F-BB67-6F36D0D8F54E}"/>
              </a:ext>
            </a:extLst>
          </p:cNvPr>
          <p:cNvSpPr txBox="1"/>
          <p:nvPr/>
        </p:nvSpPr>
        <p:spPr>
          <a:xfrm>
            <a:off x="304799" y="1461023"/>
            <a:ext cx="1160584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b="1" dirty="0">
                <a:latin typeface="Calibri" panose="020F0502020204030204" pitchFamily="34" charset="0"/>
                <a:cs typeface="Calibri" panose="020F0502020204030204" pitchFamily="34" charset="0"/>
              </a:rPr>
              <a:t>Наша культура – это наследование </a:t>
            </a:r>
          </a:p>
          <a:p>
            <a:pPr algn="ctr"/>
            <a:r>
              <a:rPr lang="ru-RU" sz="5500" b="1" dirty="0">
                <a:latin typeface="Calibri" panose="020F0502020204030204" pitchFamily="34" charset="0"/>
                <a:cs typeface="Calibri" panose="020F0502020204030204" pitchFamily="34" charset="0"/>
              </a:rPr>
              <a:t>от славного прошлого всего того, </a:t>
            </a:r>
          </a:p>
          <a:p>
            <a:pPr algn="ctr"/>
            <a:r>
              <a:rPr lang="ru-RU" sz="5500" b="1" dirty="0">
                <a:latin typeface="Calibri" panose="020F0502020204030204" pitchFamily="34" charset="0"/>
                <a:cs typeface="Calibri" panose="020F0502020204030204" pitchFamily="34" charset="0"/>
              </a:rPr>
              <a:t>что позволит нашим детям жить </a:t>
            </a:r>
          </a:p>
          <a:p>
            <a:pPr algn="ctr"/>
            <a:r>
              <a:rPr lang="ru-RU" sz="5500" b="1" dirty="0">
                <a:latin typeface="Calibri" panose="020F0502020204030204" pitchFamily="34" charset="0"/>
                <a:cs typeface="Calibri" panose="020F0502020204030204" pitchFamily="34" charset="0"/>
              </a:rPr>
              <a:t>в своем Отечестве в будущем. </a:t>
            </a:r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A0164A2-C047-184D-A132-CD4F9C025FF5}"/>
              </a:ext>
            </a:extLst>
          </p:cNvPr>
          <p:cNvSpPr/>
          <p:nvPr/>
        </p:nvSpPr>
        <p:spPr>
          <a:xfrm>
            <a:off x="1262906" y="5125793"/>
            <a:ext cx="9689631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35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748144" y="1295698"/>
            <a:ext cx="10963209" cy="163825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D2F10-2B8B-9D4D-9D08-F948B7DFD542}"/>
              </a:ext>
            </a:extLst>
          </p:cNvPr>
          <p:cNvSpPr txBox="1"/>
          <p:nvPr/>
        </p:nvSpPr>
        <p:spPr>
          <a:xfrm>
            <a:off x="748145" y="1295698"/>
            <a:ext cx="114438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СОСТАВ ПРЕДМЕТНОЙ ОБЛАСТИ И ВЫБОР РОДИТЕЛЕЙ</a:t>
            </a:r>
            <a:r>
              <a:rPr lang="ru-RU" sz="6000" dirty="0">
                <a:effectLst/>
              </a:rPr>
              <a:t> </a:t>
            </a:r>
            <a:r>
              <a:rPr lang="ru-RU" sz="3600" b="1" dirty="0"/>
              <a:t> </a:t>
            </a:r>
            <a:endParaRPr lang="ru-RU" sz="36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B55FD-795D-254A-AC7B-BAF555FDBC96}"/>
              </a:ext>
            </a:extLst>
          </p:cNvPr>
          <p:cNvSpPr txBox="1"/>
          <p:nvPr/>
        </p:nvSpPr>
        <p:spPr>
          <a:xfrm>
            <a:off x="748145" y="2201498"/>
            <a:ext cx="107346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Основы православной культуры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Основы исламской культуры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Основы буддийской культуры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Основы иудейской культуры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Основы мировых религиозных культур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Основы светской этики</a:t>
            </a:r>
          </a:p>
        </p:txBody>
      </p:sp>
    </p:spTree>
    <p:extLst>
      <p:ext uri="{BB962C8B-B14F-4D97-AF65-F5344CB8AC3E}">
        <p14:creationId xmlns:p14="http://schemas.microsoft.com/office/powerpoint/2010/main" val="42524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871236" y="5200684"/>
            <a:ext cx="10611517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545F4-C6DF-304A-8C6A-12E55EF45B0D}"/>
              </a:ext>
            </a:extLst>
          </p:cNvPr>
          <p:cNvSpPr txBox="1"/>
          <p:nvPr/>
        </p:nvSpPr>
        <p:spPr>
          <a:xfrm>
            <a:off x="748144" y="936339"/>
            <a:ext cx="11244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Основы религиозных культур и светской этики</a:t>
            </a:r>
            <a:r>
              <a:rPr lang="ru-RU" sz="5400" b="1" dirty="0"/>
              <a:t> </a:t>
            </a:r>
            <a:endParaRPr lang="ru-RU" sz="5400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D2F10-2B8B-9D4D-9D08-F948B7DFD542}"/>
              </a:ext>
            </a:extLst>
          </p:cNvPr>
          <p:cNvSpPr txBox="1"/>
          <p:nvPr/>
        </p:nvSpPr>
        <p:spPr>
          <a:xfrm>
            <a:off x="748144" y="518513"/>
            <a:ext cx="80089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Цель</a:t>
            </a:r>
            <a:r>
              <a:rPr lang="ru-RU" sz="3600" b="1" dirty="0">
                <a:latin typeface="+mj-lt"/>
              </a:rPr>
              <a:t> учебного предмета  </a:t>
            </a:r>
          </a:p>
          <a:p>
            <a:r>
              <a:rPr lang="ru-RU" sz="3600" b="1" dirty="0"/>
              <a:t> </a:t>
            </a:r>
            <a:endParaRPr lang="ru-RU" sz="36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B55FD-795D-254A-AC7B-BAF555FDBC96}"/>
              </a:ext>
            </a:extLst>
          </p:cNvPr>
          <p:cNvSpPr txBox="1"/>
          <p:nvPr/>
        </p:nvSpPr>
        <p:spPr>
          <a:xfrm>
            <a:off x="748144" y="2832184"/>
            <a:ext cx="10734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Воспитание нравственного поведения, 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критического мышления к области выбора между добром 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и злом, умения выстроить диалог с представителями других культур и мировоззрений.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E08F434-42D8-5441-8E48-7E18CCBF5F99}"/>
              </a:ext>
            </a:extLst>
          </p:cNvPr>
          <p:cNvSpPr/>
          <p:nvPr/>
        </p:nvSpPr>
        <p:spPr>
          <a:xfrm>
            <a:off x="871235" y="2493431"/>
            <a:ext cx="10611517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022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1064667" y="4703198"/>
            <a:ext cx="10611517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545F4-C6DF-304A-8C6A-12E55EF45B0D}"/>
              </a:ext>
            </a:extLst>
          </p:cNvPr>
          <p:cNvSpPr txBox="1"/>
          <p:nvPr/>
        </p:nvSpPr>
        <p:spPr>
          <a:xfrm>
            <a:off x="748144" y="936339"/>
            <a:ext cx="11244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Основы религиозных культур и светской этики</a:t>
            </a:r>
            <a:r>
              <a:rPr lang="ru-RU" sz="5400" b="1" dirty="0"/>
              <a:t> </a:t>
            </a:r>
            <a:endParaRPr lang="ru-RU" sz="5400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D2F10-2B8B-9D4D-9D08-F948B7DFD542}"/>
              </a:ext>
            </a:extLst>
          </p:cNvPr>
          <p:cNvSpPr txBox="1"/>
          <p:nvPr/>
        </p:nvSpPr>
        <p:spPr>
          <a:xfrm>
            <a:off x="748144" y="518513"/>
            <a:ext cx="80089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Задачи</a:t>
            </a:r>
            <a:r>
              <a:rPr lang="ru-RU" sz="3600" b="1" dirty="0">
                <a:latin typeface="+mj-lt"/>
              </a:rPr>
              <a:t> учебного предмета  </a:t>
            </a:r>
          </a:p>
          <a:p>
            <a:r>
              <a:rPr lang="ru-RU" sz="3600" b="1" dirty="0"/>
              <a:t> </a:t>
            </a:r>
            <a:endParaRPr lang="ru-RU" sz="36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B55FD-795D-254A-AC7B-BAF555FDBC96}"/>
              </a:ext>
            </a:extLst>
          </p:cNvPr>
          <p:cNvSpPr txBox="1"/>
          <p:nvPr/>
        </p:nvSpPr>
        <p:spPr>
          <a:xfrm>
            <a:off x="1003121" y="3021358"/>
            <a:ext cx="10734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Развитие представлений младшего подростка о значении нравственных норм и ценностей для достойной жизни личности, семьи, общества.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1F0C7-B782-7E41-AD46-84BFA49E5E4B}"/>
              </a:ext>
            </a:extLst>
          </p:cNvPr>
          <p:cNvSpPr txBox="1"/>
          <p:nvPr/>
        </p:nvSpPr>
        <p:spPr>
          <a:xfrm>
            <a:off x="260569" y="2554494"/>
            <a:ext cx="1485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961A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200" b="1" dirty="0">
              <a:solidFill>
                <a:srgbClr val="961A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4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1003121" y="5027025"/>
            <a:ext cx="10418086" cy="178021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545F4-C6DF-304A-8C6A-12E55EF45B0D}"/>
              </a:ext>
            </a:extLst>
          </p:cNvPr>
          <p:cNvSpPr txBox="1"/>
          <p:nvPr/>
        </p:nvSpPr>
        <p:spPr>
          <a:xfrm>
            <a:off x="748144" y="936339"/>
            <a:ext cx="11244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Основы религиозных культур и светской этики</a:t>
            </a:r>
            <a:r>
              <a:rPr lang="ru-RU" sz="5400" b="1" dirty="0"/>
              <a:t> </a:t>
            </a:r>
            <a:endParaRPr lang="ru-RU" sz="5400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D2F10-2B8B-9D4D-9D08-F948B7DFD542}"/>
              </a:ext>
            </a:extLst>
          </p:cNvPr>
          <p:cNvSpPr txBox="1"/>
          <p:nvPr/>
        </p:nvSpPr>
        <p:spPr>
          <a:xfrm>
            <a:off x="748144" y="518513"/>
            <a:ext cx="80089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Задачи</a:t>
            </a:r>
            <a:r>
              <a:rPr lang="ru-RU" sz="3600" b="1" dirty="0">
                <a:latin typeface="+mj-lt"/>
              </a:rPr>
              <a:t> учебного предмета  </a:t>
            </a:r>
          </a:p>
          <a:p>
            <a:r>
              <a:rPr lang="ru-RU" sz="3600" b="1" dirty="0"/>
              <a:t> </a:t>
            </a:r>
            <a:endParaRPr lang="ru-RU" sz="36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B55FD-795D-254A-AC7B-BAF555FDBC96}"/>
              </a:ext>
            </a:extLst>
          </p:cNvPr>
          <p:cNvSpPr txBox="1"/>
          <p:nvPr/>
        </p:nvSpPr>
        <p:spPr>
          <a:xfrm>
            <a:off x="1003121" y="2057392"/>
            <a:ext cx="107346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Обобщение знаний, понятий и представлений о духовной культуре и морали, полученных обучающимися в начальной школе, и формирование у них ценностно-смысловых мировоззренческих основ, обеспечивающих целостное восприятие отечественной истории и культуры при изучении гуманитарных предметов на ступени основной школы.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9939E-7652-C04B-BCF8-6B05676EF338}"/>
              </a:ext>
            </a:extLst>
          </p:cNvPr>
          <p:cNvSpPr txBox="1"/>
          <p:nvPr/>
        </p:nvSpPr>
        <p:spPr>
          <a:xfrm>
            <a:off x="260569" y="2554494"/>
            <a:ext cx="1485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961A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200" b="1" dirty="0">
              <a:solidFill>
                <a:srgbClr val="961A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3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1064667" y="4703198"/>
            <a:ext cx="10611517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545F4-C6DF-304A-8C6A-12E55EF45B0D}"/>
              </a:ext>
            </a:extLst>
          </p:cNvPr>
          <p:cNvSpPr txBox="1"/>
          <p:nvPr/>
        </p:nvSpPr>
        <p:spPr>
          <a:xfrm>
            <a:off x="748144" y="936339"/>
            <a:ext cx="11244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Основы религиозных культур и светской этики</a:t>
            </a:r>
            <a:r>
              <a:rPr lang="ru-RU" sz="5400" b="1" dirty="0"/>
              <a:t> </a:t>
            </a:r>
            <a:endParaRPr lang="ru-RU" sz="5400" dirty="0"/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D2F10-2B8B-9D4D-9D08-F948B7DFD542}"/>
              </a:ext>
            </a:extLst>
          </p:cNvPr>
          <p:cNvSpPr txBox="1"/>
          <p:nvPr/>
        </p:nvSpPr>
        <p:spPr>
          <a:xfrm>
            <a:off x="748144" y="518513"/>
            <a:ext cx="800899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+mj-lt"/>
              </a:rPr>
              <a:t>Задачи</a:t>
            </a:r>
            <a:r>
              <a:rPr lang="ru-RU" sz="3600" b="1" dirty="0">
                <a:latin typeface="+mj-lt"/>
              </a:rPr>
              <a:t> учебного предмета  </a:t>
            </a:r>
          </a:p>
          <a:p>
            <a:r>
              <a:rPr lang="ru-RU" sz="3600" b="1" dirty="0"/>
              <a:t> </a:t>
            </a:r>
            <a:endParaRPr lang="ru-RU" sz="3600" dirty="0"/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B55FD-795D-254A-AC7B-BAF555FDBC96}"/>
              </a:ext>
            </a:extLst>
          </p:cNvPr>
          <p:cNvSpPr txBox="1"/>
          <p:nvPr/>
        </p:nvSpPr>
        <p:spPr>
          <a:xfrm>
            <a:off x="1003121" y="2559149"/>
            <a:ext cx="10734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Развитие способностей младших школьников к общению в полиэтнической и многоконфессиональной среде на основе взаимного уважения и диалога во имя общественного мира и согласия.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9A9887-583E-844A-9207-8CFD26E5B03B}"/>
              </a:ext>
            </a:extLst>
          </p:cNvPr>
          <p:cNvSpPr txBox="1"/>
          <p:nvPr/>
        </p:nvSpPr>
        <p:spPr>
          <a:xfrm>
            <a:off x="260569" y="2554494"/>
            <a:ext cx="1485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solidFill>
                  <a:srgbClr val="961A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ru-RU" sz="1200" b="1" dirty="0">
              <a:solidFill>
                <a:srgbClr val="961A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9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941574" y="603896"/>
            <a:ext cx="10611517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545F4-C6DF-304A-8C6A-12E55EF45B0D}"/>
              </a:ext>
            </a:extLst>
          </p:cNvPr>
          <p:cNvSpPr txBox="1"/>
          <p:nvPr/>
        </p:nvSpPr>
        <p:spPr>
          <a:xfrm>
            <a:off x="947436" y="901170"/>
            <a:ext cx="11244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ПОЧЕМУ 4 КЛАСС?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B55FD-795D-254A-AC7B-BAF555FDBC96}"/>
              </a:ext>
            </a:extLst>
          </p:cNvPr>
          <p:cNvSpPr txBox="1"/>
          <p:nvPr/>
        </p:nvSpPr>
        <p:spPr>
          <a:xfrm>
            <a:off x="941574" y="1726122"/>
            <a:ext cx="105060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/>
              <a:t>Воспитательный потенциал предмета основан на доверительных отношениях между учеником и педагогом, к которому ребенок привык.</a:t>
            </a:r>
          </a:p>
          <a:p>
            <a:endParaRPr lang="ru-RU" sz="2400" dirty="0"/>
          </a:p>
          <a:p>
            <a:pPr marL="457200" indent="-457200">
              <a:buAutoNum type="arabicPeriod" startAt="2"/>
            </a:pPr>
            <a:r>
              <a:rPr lang="ru-RU" sz="2400" dirty="0"/>
              <a:t>11-13 лет — это возраст отказа от ценностей детства, поиск и переход           к ценностям взрослой жизни. Ребенку еще сложно ориентироваться               в ценностях существования человека во взрослой жизни.  Именно поэтому важно дать альтернативную точку зрения на происходящее в мире, чем     та которая подается на улице, через интернет и телевидение.  </a:t>
            </a:r>
          </a:p>
          <a:p>
            <a:r>
              <a:rPr lang="ru-RU" sz="2400" dirty="0"/>
              <a:t>  </a:t>
            </a:r>
          </a:p>
          <a:p>
            <a:pPr marL="457200" indent="-457200">
              <a:buAutoNum type="arabicPeriod" startAt="3"/>
            </a:pPr>
            <a:r>
              <a:rPr lang="ru-RU" sz="2400" dirty="0"/>
              <a:t>Как уже было отмечено выше данная предметная область является связующим звеном между воспитательным процессом и гуманитарным образованием (история, окружающий мир, обществознание).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5255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530134" y="4166609"/>
            <a:ext cx="11267419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545F4-C6DF-304A-8C6A-12E55EF45B0D}"/>
              </a:ext>
            </a:extLst>
          </p:cNvPr>
          <p:cNvSpPr txBox="1"/>
          <p:nvPr/>
        </p:nvSpPr>
        <p:spPr>
          <a:xfrm>
            <a:off x="426825" y="1711752"/>
            <a:ext cx="11244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НЕПРОСТОЙ ВЫБОР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3FB84-23F1-E74B-AE20-7A04001653F2}"/>
              </a:ext>
            </a:extLst>
          </p:cNvPr>
          <p:cNvSpPr txBox="1"/>
          <p:nvPr/>
        </p:nvSpPr>
        <p:spPr>
          <a:xfrm>
            <a:off x="5511189" y="1452873"/>
            <a:ext cx="718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Основы мировых религиозных культур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4AD6-D6DC-3646-801D-09556C7B8A21}"/>
              </a:ext>
            </a:extLst>
          </p:cNvPr>
          <p:cNvSpPr txBox="1"/>
          <p:nvPr/>
        </p:nvSpPr>
        <p:spPr>
          <a:xfrm>
            <a:off x="5511187" y="1872926"/>
            <a:ext cx="718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Основы православной культуры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E13B5-781B-7243-910F-2967E4963914}"/>
              </a:ext>
            </a:extLst>
          </p:cNvPr>
          <p:cNvSpPr txBox="1"/>
          <p:nvPr/>
        </p:nvSpPr>
        <p:spPr>
          <a:xfrm>
            <a:off x="5511187" y="2317127"/>
            <a:ext cx="718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Светская этика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23CAE-C266-1E41-BBB1-8D255670B89B}"/>
              </a:ext>
            </a:extLst>
          </p:cNvPr>
          <p:cNvSpPr txBox="1"/>
          <p:nvPr/>
        </p:nvSpPr>
        <p:spPr>
          <a:xfrm>
            <a:off x="4946715" y="919765"/>
            <a:ext cx="22047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+mj-lt"/>
              </a:rPr>
              <a:t>{</a:t>
            </a:r>
            <a:endParaRPr lang="ru-RU" sz="6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DE1BB1-5FBD-004B-99F9-EBBDC48274F1}"/>
              </a:ext>
            </a:extLst>
          </p:cNvPr>
          <p:cNvSpPr txBox="1"/>
          <p:nvPr/>
        </p:nvSpPr>
        <p:spPr>
          <a:xfrm>
            <a:off x="426825" y="3316583"/>
            <a:ext cx="11612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Calibri" panose="020F0502020204030204" pitchFamily="34" charset="0"/>
                <a:cs typeface="Calibri" panose="020F0502020204030204" pitchFamily="34" charset="0"/>
              </a:rPr>
              <a:t>ДОБРО – ЗЛО – СЕМЬЯ – РОДИНА – ВЗАИМООТНОШЕНИЕ С ЛЮДЬМИ</a:t>
            </a:r>
          </a:p>
        </p:txBody>
      </p:sp>
    </p:spTree>
    <p:extLst>
      <p:ext uri="{BB962C8B-B14F-4D97-AF65-F5344CB8AC3E}">
        <p14:creationId xmlns:p14="http://schemas.microsoft.com/office/powerpoint/2010/main" val="2894199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B96E1F-1ED1-A04A-A81D-330BEC385CB9}"/>
              </a:ext>
            </a:extLst>
          </p:cNvPr>
          <p:cNvSpPr/>
          <p:nvPr/>
        </p:nvSpPr>
        <p:spPr>
          <a:xfrm>
            <a:off x="404628" y="1075441"/>
            <a:ext cx="9689631" cy="180208"/>
          </a:xfrm>
          <a:prstGeom prst="rect">
            <a:avLst/>
          </a:prstGeom>
          <a:solidFill>
            <a:srgbClr val="961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63FB84-23F1-E74B-AE20-7A04001653F2}"/>
              </a:ext>
            </a:extLst>
          </p:cNvPr>
          <p:cNvSpPr txBox="1"/>
          <p:nvPr/>
        </p:nvSpPr>
        <p:spPr>
          <a:xfrm>
            <a:off x="404627" y="1255649"/>
            <a:ext cx="10532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Calibri" panose="020F0502020204030204" pitchFamily="34" charset="0"/>
                <a:cs typeface="Calibri" panose="020F0502020204030204" pitchFamily="34" charset="0"/>
              </a:rPr>
              <a:t>Основы мировых религиозных культур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E8A36-57E8-554A-B3D5-2C435715CAAE}"/>
              </a:ext>
            </a:extLst>
          </p:cNvPr>
          <p:cNvSpPr txBox="1"/>
          <p:nvPr/>
        </p:nvSpPr>
        <p:spPr>
          <a:xfrm>
            <a:off x="404627" y="2025090"/>
            <a:ext cx="1053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Calibri" panose="020F0502020204030204" pitchFamily="34" charset="0"/>
                <a:cs typeface="Calibri" panose="020F0502020204030204" pitchFamily="34" charset="0"/>
              </a:rPr>
              <a:t>34 учебных часа = 4 мировые религии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958C8-6B97-3B40-9C26-7ECC202589D5}"/>
              </a:ext>
            </a:extLst>
          </p:cNvPr>
          <p:cNvSpPr txBox="1"/>
          <p:nvPr/>
        </p:nvSpPr>
        <p:spPr>
          <a:xfrm>
            <a:off x="404627" y="2732976"/>
            <a:ext cx="11267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Праздники, книги, исторические события и личности, </a:t>
            </a:r>
          </a:p>
          <a:p>
            <a:r>
              <a:rPr lang="ru-RU" sz="3200" dirty="0">
                <a:latin typeface="Calibri" panose="020F0502020204030204" pitchFamily="34" charset="0"/>
                <a:cs typeface="Calibri" panose="020F0502020204030204" pitchFamily="34" charset="0"/>
              </a:rPr>
              <a:t>формы выражения этических норм и ценностей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ECA8E9-64B2-D443-8254-504BCFD5B19E}"/>
              </a:ext>
            </a:extLst>
          </p:cNvPr>
          <p:cNvSpPr txBox="1"/>
          <p:nvPr/>
        </p:nvSpPr>
        <p:spPr>
          <a:xfrm>
            <a:off x="9328992" y="2794531"/>
            <a:ext cx="410462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7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29725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493</Words>
  <Application>Microsoft Macintosh PowerPoint</Application>
  <PresentationFormat>Широкоэкранный</PresentationFormat>
  <Paragraphs>70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18</cp:revision>
  <dcterms:created xsi:type="dcterms:W3CDTF">2020-04-09T14:50:14Z</dcterms:created>
  <dcterms:modified xsi:type="dcterms:W3CDTF">2020-04-09T18:22:26Z</dcterms:modified>
</cp:coreProperties>
</file>