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70" r:id="rId11"/>
    <p:sldId id="265" r:id="rId12"/>
    <p:sldId id="274" r:id="rId13"/>
    <p:sldId id="267" r:id="rId14"/>
    <p:sldId id="269" r:id="rId15"/>
    <p:sldId id="275" r:id="rId16"/>
    <p:sldId id="271" r:id="rId17"/>
    <p:sldId id="272" r:id="rId18"/>
    <p:sldId id="273" r:id="rId19"/>
    <p:sldId id="268" r:id="rId20"/>
    <p:sldId id="276" r:id="rId21"/>
    <p:sldId id="277" r:id="rId22"/>
    <p:sldId id="291" r:id="rId23"/>
    <p:sldId id="278" r:id="rId24"/>
    <p:sldId id="279" r:id="rId25"/>
    <p:sldId id="282" r:id="rId26"/>
    <p:sldId id="284" r:id="rId27"/>
    <p:sldId id="285" r:id="rId28"/>
    <p:sldId id="283" r:id="rId29"/>
    <p:sldId id="280" r:id="rId30"/>
    <p:sldId id="281" r:id="rId31"/>
    <p:sldId id="286" r:id="rId32"/>
    <p:sldId id="287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CC"/>
    <a:srgbClr val="CCE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45" autoAdjust="0"/>
    <p:restoredTop sz="94660"/>
  </p:normalViewPr>
  <p:slideViewPr>
    <p:cSldViewPr>
      <p:cViewPr varScale="1">
        <p:scale>
          <a:sx n="87" d="100"/>
          <a:sy n="87" d="100"/>
        </p:scale>
        <p:origin x="21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568952" cy="1172344"/>
          </a:xfrm>
          <a:solidFill>
            <a:srgbClr val="CCFFFF"/>
          </a:solidFill>
        </p:spPr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Программа учебного предмета для 5 – 9 классов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5"/>
            <a:ext cx="8568952" cy="152129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5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Православная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327441490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440160"/>
          </a:xfrm>
        </p:spPr>
        <p:txBody>
          <a:bodyPr/>
          <a:lstStyle/>
          <a:p>
            <a:r>
              <a:rPr lang="ru-RU" dirty="0"/>
              <a:t>Концептуальные Темы года.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/>
              <a:t>  5 КЛАСС. ЧЕЛОВЕК ВО ВСЕЛЕННОЙ.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/>
              <a:t>  6 КЛАСС. ЧЕЛОВЕК КАК КОСМОС.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/>
              <a:t>  7 КЛАСС. КАКИМ Я ВОЛЕН СТАТЬ.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/>
              <a:t>  8 КЛАСС. ЛЮДИ ИЩУТ БОГА.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/>
              <a:t>  9 КЛАСС. ХРИСТИАНСТВО: ЕДИНСТВО В МНОГООБРАЗИИ.</a:t>
            </a:r>
          </a:p>
        </p:txBody>
      </p:sp>
    </p:spTree>
    <p:extLst>
      <p:ext uri="{BB962C8B-B14F-4D97-AF65-F5344CB8AC3E}">
        <p14:creationId xmlns:p14="http://schemas.microsoft.com/office/powerpoint/2010/main" val="56169838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 учебного предмета Православная Культура.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136904" cy="5184576"/>
          </a:xfrm>
        </p:spPr>
        <p:txBody>
          <a:bodyPr>
            <a:normAutofit fontScale="92500" lnSpcReduction="20000"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ru-RU" b="1" dirty="0"/>
              <a:t>ОСНОВНЫЕ СОДЕРЖАТЕЛЬНЫЕ ЛИНИИ: 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1) КАРТИНА МИРА. 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2) СОДЕРЖАНИЕ БИБЛИИ.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3) ЧЕЛОВЕК КАК КОСМОС.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4) ЛИЧНОСТЬ В МИРЕ. 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5) ИСТОРИЧЕСКАЯ И КУЛЬТУРНАЯ МИССИЯ ХРИСТИАНСТВА.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b="1" dirty="0"/>
              <a:t>ДОПОЛНИТЕЛЬНЫЕ СОДЕРЖАТЕЛЬНЫЕ ЛИНИИ: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6) ЛЮДИ ИЩУТ БОГА 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7) МАЛАЯ РОДИНА 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ru-RU" dirty="0"/>
              <a:t>8) ИСКУССТВО ХРИСТИАНСКОГО МИРА.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78323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НОРМАТИВНЫЕ ЗАДАЧИ РАЗВИТИЯ в возрасте 11-13 лет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8136904" cy="48965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МИРОВОЗЗРЕНИЕ, ПОЗНАНИЕ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САМОСОЗНАНИЕ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РЕФЛЕКСИЯ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ПРОЕКТНОСТЬ, ТВОРЧЕСТВО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САМООПРЕДЕЛЕНИЕ И ВЫБОР НА ОСНОВЕ ЦЕННОСТЕЙ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  СОТРУДНИЧЕСТВО</a:t>
            </a:r>
            <a:r>
              <a:rPr lang="ru-RU" i="1" dirty="0"/>
              <a:t> </a:t>
            </a:r>
            <a:r>
              <a:rPr lang="ru-RU" b="1" i="1" dirty="0"/>
              <a:t>И ДИАЛОГ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841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класс. 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во вселенной.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9167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СОПОСТАВИТЬ РЕЛИГИОЗНОЕ И НЕРЕЛИГИОЗНОЕ МИРОВОЗЗРЕНИЯ.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РАСКРЫТЬ СПОСОБЫ ПОЗНАНИЯ В РЕЛИГИОЗНОМ И НЕРЕЛИГИОЗНОМ МИРОВОЗЗРЕНИИ;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ПОКАЗАТЬ ВЛИЯНИЕ МИРОВОЗЗРЕНИЯ НА СУДЬБЫ ЧЕЛОВЕЧЕСТВА;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АКТУАЛИЗИРОВАТЬ ЦЕЛЬНОСТЬ, НЕПРОТИВОРЕЧИВОСТЬ И НЕИЗМЕННОСТЬ ИСТИНЫ. 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1. </a:t>
            </a:r>
            <a:r>
              <a:rPr lang="ru-RU" dirty="0">
                <a:cs typeface="Times New Roman" pitchFamily="18" charset="0"/>
              </a:rPr>
              <a:t>КАРТИНА МИРА.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2. </a:t>
            </a:r>
            <a:r>
              <a:rPr lang="ru-RU" dirty="0">
                <a:cs typeface="Times New Roman" pitchFamily="18" charset="0"/>
              </a:rPr>
              <a:t>СОДЕРЖАНИЕ БИБЛИИ. ВЕТХИЙ ЗАВЕТ.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3. </a:t>
            </a:r>
            <a:r>
              <a:rPr lang="ru-RU" dirty="0">
                <a:cs typeface="Times New Roman" pitchFamily="18" charset="0"/>
              </a:rPr>
              <a:t>СОДЕРЖАНИЕ БИБЛИИ. НОВЫЙ ЗАВЕТ.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1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5841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класс. 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как космос.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0162"/>
            <a:ext cx="8856984" cy="49712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sz="5000" dirty="0">
                <a:cs typeface="Times New Roman" pitchFamily="18" charset="0"/>
              </a:rPr>
              <a:t>РАСКРЫТЬ ОСНОВЫ ХРИСТИАНСКОЙ АНТРОПОЛОГИИ.</a:t>
            </a:r>
          </a:p>
          <a:p>
            <a:pPr marL="114300" indent="0">
              <a:buNone/>
            </a:pPr>
            <a:endParaRPr lang="ru-RU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sz="5000" dirty="0">
                <a:cs typeface="Times New Roman" pitchFamily="18" charset="0"/>
              </a:rPr>
              <a:t>- ПОКАЗАТЬ ИЕРАРХИЧНОСТЬ СТРУКТУРЫ ЛИЧНОСТИ В ХРИСТИАНСТВЕ; </a:t>
            </a:r>
          </a:p>
          <a:p>
            <a:pPr marL="114300" indent="0">
              <a:buNone/>
            </a:pPr>
            <a:r>
              <a:rPr lang="ru-RU" sz="5000" dirty="0">
                <a:cs typeface="Times New Roman" pitchFamily="18" charset="0"/>
              </a:rPr>
              <a:t>- ОХАРАКТЕРИЗОВАТЬ НРАВСТВЕННОЕ СОЗНАНИЕ, КАК КРИТЕРИЙ РАЗВИТИЯ ЛИЧНОСТИ; </a:t>
            </a:r>
          </a:p>
          <a:p>
            <a:pPr marL="114300" indent="0">
              <a:buNone/>
            </a:pPr>
            <a:r>
              <a:rPr lang="ru-RU" sz="5000" dirty="0">
                <a:cs typeface="Times New Roman" pitchFamily="18" charset="0"/>
              </a:rPr>
              <a:t>- ВЫЯВИТЬ СПЕЦИФИКУ ОТНОШЕНИЯ ХРИСТИАНИНА К СЕБЕ, К ЛЮДЯМ, К БОГУ И МИРУ.</a:t>
            </a:r>
          </a:p>
          <a:p>
            <a:pPr marL="114300" indent="0">
              <a:buNone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14300" indent="0">
              <a:buNone/>
            </a:pPr>
            <a:endParaRPr lang="ru-RU" sz="4200" dirty="0"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4200" b="1" dirty="0">
                <a:cs typeface="Times New Roman" pitchFamily="18" charset="0"/>
              </a:rPr>
              <a:t>ТЕМА 1. </a:t>
            </a:r>
            <a:r>
              <a:rPr lang="ru-RU" sz="4200" dirty="0">
                <a:cs typeface="Times New Roman" pitchFamily="18" charset="0"/>
              </a:rPr>
              <a:t>ЧЕЛОВЕК КАК КОСМОС.</a:t>
            </a:r>
          </a:p>
          <a:p>
            <a:pPr marL="114300" indent="0">
              <a:buNone/>
            </a:pPr>
            <a:r>
              <a:rPr lang="ru-RU" sz="4200" b="1" dirty="0">
                <a:cs typeface="Times New Roman" pitchFamily="18" charset="0"/>
              </a:rPr>
              <a:t>ТЕМА 2. </a:t>
            </a:r>
            <a:r>
              <a:rPr lang="ru-RU" sz="4200" dirty="0">
                <a:cs typeface="Times New Roman" pitchFamily="18" charset="0"/>
              </a:rPr>
              <a:t>ХРИСТИАНСКАЯ НРАВСТВЕННОСТЬ, МОРАЛЬ ОБЩЕСТВА И ПРАВО.</a:t>
            </a:r>
          </a:p>
          <a:p>
            <a:pPr marL="114300" indent="0">
              <a:buNone/>
            </a:pPr>
            <a:r>
              <a:rPr lang="ru-RU" sz="4200" b="1" dirty="0">
                <a:cs typeface="Times New Roman" pitchFamily="18" charset="0"/>
              </a:rPr>
              <a:t>ТЕМА 3. </a:t>
            </a:r>
            <a:r>
              <a:rPr lang="ru-RU" sz="4200" dirty="0">
                <a:cs typeface="Times New Roman" pitchFamily="18" charset="0"/>
              </a:rPr>
              <a:t>УКЛАД ЖИЗНИ И ТРАДИЦИИ.  </a:t>
            </a:r>
          </a:p>
          <a:p>
            <a:pPr marL="114300" indent="0">
              <a:buNone/>
            </a:pPr>
            <a:r>
              <a:rPr lang="ru-RU" sz="4200" b="1" dirty="0">
                <a:cs typeface="Times New Roman" pitchFamily="18" charset="0"/>
              </a:rPr>
              <a:t>ТЕМА 4. </a:t>
            </a:r>
            <a:r>
              <a:rPr lang="ru-RU" sz="4200" dirty="0">
                <a:cs typeface="Times New Roman" pitchFamily="18" charset="0"/>
              </a:rPr>
              <a:t>ХРИСТИАНСТВО И ПРОСВЕЩЕНИЕ.</a:t>
            </a:r>
          </a:p>
          <a:p>
            <a:pPr marL="114300" indent="0">
              <a:buNone/>
            </a:pPr>
            <a:r>
              <a:rPr lang="ru-RU" sz="4200" dirty="0">
                <a:cs typeface="Times New Roman" pitchFamily="18" charset="0"/>
              </a:rPr>
              <a:t>ДОПОЛНИТЕЛЬНЫЕ СОДЕРЖАТЕЛЬНЫЕ ЛИНИИ ПО ВЫБОРУ</a:t>
            </a:r>
          </a:p>
        </p:txBody>
      </p:sp>
    </p:spTree>
    <p:extLst>
      <p:ext uri="{BB962C8B-B14F-4D97-AF65-F5344CB8AC3E}">
        <p14:creationId xmlns:p14="http://schemas.microsoft.com/office/powerpoint/2010/main" val="102758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НОРМАТИВНЫЕ ЗАДАЧИ РАЗВИТИЯ в возрасте 13-16 лет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8136904" cy="50405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МИРОВОЗЗРЕНИЕ, ПОЗНАНИЕ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САМОСОЗНАНИЕ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РЕФЛЕКСИЯ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ПРОЕКТНОСТЬ, ТВОРЧЕСТВО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i="1" dirty="0"/>
              <a:t>  САМООПРЕДЕЛЕНИЕ И ВЫБОР НА ОСНОВЕ ЦЕННОСТЕЙ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  СОТРУДНИЧЕСТВО</a:t>
            </a:r>
            <a:r>
              <a:rPr lang="ru-RU" i="1" dirty="0"/>
              <a:t> </a:t>
            </a:r>
            <a:r>
              <a:rPr lang="ru-RU" b="1" i="1" dirty="0"/>
              <a:t>И ДИАЛОГ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75448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841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класс. 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Каким я волен стать.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0162"/>
            <a:ext cx="8712968" cy="55472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  <a:endParaRPr lang="ru-RU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sz="6200" dirty="0">
                <a:cs typeface="Times New Roman" pitchFamily="18" charset="0"/>
              </a:rPr>
              <a:t>ПОКАЗАТЬ, КАК ХРИСТИАНСТВО ИЗМЕНИЛО ЧЕЛОВЕКА И МИР.</a:t>
            </a:r>
          </a:p>
          <a:p>
            <a:pPr marL="114300" indent="0">
              <a:buNone/>
            </a:pPr>
            <a:r>
              <a:rPr lang="ru-RU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sz="6200" dirty="0">
                <a:cs typeface="Times New Roman" pitchFamily="18" charset="0"/>
              </a:rPr>
              <a:t>- ОХАРАКТЕРИЗОВАТЬ РАЗВИТИЕ ХРИСТИАНСКОЙ МЫСЛИ И КУЛЬТУРЫ В УСЛОВИЯХ ГОНЕНИЙ И В УСЛОВИЯХ ПРИЗНАНИЯ ГОСУДАРСТВЕННОЙ ВЛАСТЬЮ; </a:t>
            </a:r>
          </a:p>
          <a:p>
            <a:pPr marL="114300" indent="0">
              <a:buNone/>
            </a:pPr>
            <a:r>
              <a:rPr lang="ru-RU" sz="6200" dirty="0">
                <a:cs typeface="Times New Roman" pitchFamily="18" charset="0"/>
              </a:rPr>
              <a:t>- ПОКАЗАТЬ ВЛИЯНИЕ ХРИСТИАНСТВА НА ВСЕ СФЕРЫ ЖИЗНИ ЛЮДЕЙ: СОЦИАЛЬНЫЕ ОТ-НОШЕНИЯ, МОРАЛЬ, ПРАВО И ПОЛИТИКУ;</a:t>
            </a:r>
          </a:p>
          <a:p>
            <a:pPr marL="114300" indent="0">
              <a:buNone/>
            </a:pPr>
            <a:r>
              <a:rPr lang="ru-RU" sz="6200" dirty="0">
                <a:cs typeface="Times New Roman" pitchFamily="18" charset="0"/>
              </a:rPr>
              <a:t>- НАУЧИТЬ ОТЛИЧАТЬ ХРИСТИАНСКОЕ УЧЕНИЕ ОТ ПОЛИТИЧЕСКИХ СПЕКУЛЯЦИЙ И МО-РАЛИЗАТОРСТВА.</a:t>
            </a:r>
          </a:p>
          <a:p>
            <a:pPr marL="114300" indent="0">
              <a:buNone/>
            </a:pPr>
            <a:endParaRPr lang="ru-RU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6200" b="1" dirty="0">
                <a:cs typeface="Times New Roman" pitchFamily="18" charset="0"/>
              </a:rPr>
              <a:t>ТЕМА 1. </a:t>
            </a:r>
            <a:r>
              <a:rPr lang="ru-RU" sz="6200" dirty="0">
                <a:cs typeface="Times New Roman" pitchFamily="18" charset="0"/>
              </a:rPr>
              <a:t>КАКИМ  Я ВОЛЕН СТАТЬ.  </a:t>
            </a:r>
          </a:p>
          <a:p>
            <a:pPr marL="114300" indent="0">
              <a:buNone/>
            </a:pPr>
            <a:r>
              <a:rPr lang="ru-RU" sz="6200" b="1" dirty="0">
                <a:cs typeface="Times New Roman" pitchFamily="18" charset="0"/>
              </a:rPr>
              <a:t>ТЕМА 2. </a:t>
            </a:r>
            <a:r>
              <a:rPr lang="ru-RU" sz="6200" dirty="0">
                <a:cs typeface="Times New Roman" pitchFamily="18" charset="0"/>
              </a:rPr>
              <a:t>ХРИСТИАНСТВО В ИСТОРИИ НАРОДОВ. </a:t>
            </a:r>
          </a:p>
          <a:p>
            <a:pPr marL="114300" indent="0">
              <a:buNone/>
            </a:pPr>
            <a:r>
              <a:rPr lang="ru-RU" sz="6200" b="1" dirty="0">
                <a:cs typeface="Times New Roman" pitchFamily="18" charset="0"/>
              </a:rPr>
              <a:t>ТЕМА 3. </a:t>
            </a:r>
            <a:r>
              <a:rPr lang="ru-RU" sz="6200" dirty="0">
                <a:cs typeface="Times New Roman" pitchFamily="18" charset="0"/>
              </a:rPr>
              <a:t>ХРИСТИАНСКОЕ ИСКУССТВО.</a:t>
            </a:r>
          </a:p>
          <a:p>
            <a:pPr marL="114300" indent="0">
              <a:buNone/>
            </a:pPr>
            <a:r>
              <a:rPr lang="ru-RU" sz="6200" dirty="0">
                <a:cs typeface="Times New Roman" pitchFamily="18" charset="0"/>
              </a:rPr>
              <a:t>ДОПОЛНИТЕЛЬНЫЕ СОДЕРЖАТЕЛЬНЫЕ ЛИНИИ ПО ВЫБОРУ.</a:t>
            </a:r>
          </a:p>
        </p:txBody>
      </p:sp>
    </p:spTree>
    <p:extLst>
      <p:ext uri="{BB962C8B-B14F-4D97-AF65-F5344CB8AC3E}">
        <p14:creationId xmlns:p14="http://schemas.microsoft.com/office/powerpoint/2010/main" val="279630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584176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класс. 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Люди ищут Бога.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0162"/>
            <a:ext cx="8856984" cy="5259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sz="4200" dirty="0">
                <a:cs typeface="Times New Roman" pitchFamily="18" charset="0"/>
              </a:rPr>
              <a:t>РАССМОТРЕТЬ ОПЫТ СОВЕРШЕНСТВОВАНИЯ ДУШИ В РЕЛИГИОЗНОЙ ЖИЗНИ.</a:t>
            </a:r>
          </a:p>
          <a:p>
            <a:pPr marL="114300" indent="0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sz="4200" dirty="0">
                <a:cs typeface="Times New Roman" pitchFamily="18" charset="0"/>
              </a:rPr>
              <a:t>- ВЫЯВИТЬ  СИСТЕМУ ЦЕННОСТЕЙ В  ХРИСТИАНСКОМ УЧЕНИИ;</a:t>
            </a:r>
          </a:p>
          <a:p>
            <a:pPr marL="114300" indent="0">
              <a:buNone/>
            </a:pPr>
            <a:r>
              <a:rPr lang="ru-RU" sz="4200" dirty="0">
                <a:cs typeface="Times New Roman" pitchFamily="18" charset="0"/>
              </a:rPr>
              <a:t>- ОПРЕДЕЛИТЬ СМЫСЛ СУЩЕСТВОВАНИЯ И ДЕЯТЕЛЬНОСТИ ЧЕЛОВЕКА В ХРИСТИАНСТВЕ; </a:t>
            </a:r>
          </a:p>
          <a:p>
            <a:pPr marL="114300" indent="0">
              <a:buNone/>
            </a:pPr>
            <a:r>
              <a:rPr lang="ru-RU" sz="4200" dirty="0">
                <a:cs typeface="Times New Roman" pitchFamily="18" charset="0"/>
              </a:rPr>
              <a:t>- СОПОСТАВИТЬ ЦЕЛИ И ЦЕННОСТИ ЧЕЛОВЕЧЕСКОЙ ЖИЗНИ В АНТИЧНОЙ ФИЛОСОФИИ, ВЕТХОЗАВЕТНОМ И НОВОЗАВЕТНОМ УЧЕНИИ.</a:t>
            </a:r>
          </a:p>
          <a:p>
            <a:pPr marL="114300" indent="0">
              <a:buNone/>
            </a:pPr>
            <a:endParaRPr lang="ru-RU" sz="5000" dirty="0"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3600" b="1" dirty="0"/>
              <a:t>ТЕМА 1. </a:t>
            </a:r>
            <a:r>
              <a:rPr lang="ru-RU" sz="3600" dirty="0"/>
              <a:t>ЛИЧНОСТЬ В РЕЛИГИОЗНОМ УЧЕНИИ И ОПЫТЕ.</a:t>
            </a:r>
          </a:p>
          <a:p>
            <a:pPr marL="114300" indent="0">
              <a:buNone/>
            </a:pPr>
            <a:r>
              <a:rPr lang="ru-RU" sz="3600" b="1" dirty="0"/>
              <a:t>ТЕМА 2. </a:t>
            </a:r>
            <a:r>
              <a:rPr lang="ru-RU" sz="3600" dirty="0"/>
              <a:t>ПРАВОСЛАВНАЯ КУЛЬТУРА И РЕЛИГИИ МИРА.</a:t>
            </a:r>
          </a:p>
          <a:p>
            <a:pPr marL="114300" indent="0">
              <a:buNone/>
            </a:pPr>
            <a:r>
              <a:rPr lang="ru-RU" sz="3600" dirty="0"/>
              <a:t> ДОПОЛНИТЕЛЬНЫЕ СОДЕРЖАТЕЛЬНЫЕ ЛИНИИ ПО ВЫБОРУ.</a:t>
            </a:r>
            <a:endParaRPr lang="ru-RU" sz="6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0162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класс.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Христианство: единство в многообразии.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6085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/>
              <a:t>ЦЕЛЬ: </a:t>
            </a:r>
          </a:p>
          <a:p>
            <a:pPr marL="114300" indent="0">
              <a:buNone/>
            </a:pPr>
            <a:r>
              <a:rPr lang="ru-RU" sz="2000" dirty="0"/>
              <a:t>ОБОБЩЕНИЕ ПРЕДСТАВЛЕНИЙ О МИРОВОЗЗРЕНИИ И ОБРАЗЕ ЖИЗНИ СОВРЕМЕННЫХ ХРИСТИАН. </a:t>
            </a:r>
          </a:p>
          <a:p>
            <a:pPr marL="114300" indent="0">
              <a:buNone/>
            </a:pPr>
            <a:r>
              <a:rPr lang="ru-RU" sz="2000" b="1" dirty="0"/>
              <a:t>ЗАДАЧИ:  </a:t>
            </a:r>
          </a:p>
          <a:p>
            <a:pPr marL="114300" indent="0">
              <a:buNone/>
            </a:pPr>
            <a:r>
              <a:rPr lang="ru-RU" sz="2000" dirty="0"/>
              <a:t>- ВЫЯВИТЬ   СУЩНОСТЬ ЕДИНСТВА ХРИСТИАН В МНОГООБРАЗИИ ПРОЯВЛЕНИЙ СЛУЖЕНИЯ БОГУ И ЛЮДЯМ;</a:t>
            </a:r>
          </a:p>
          <a:p>
            <a:pPr marL="114300" indent="0">
              <a:buNone/>
            </a:pPr>
            <a:r>
              <a:rPr lang="ru-RU" sz="2000" dirty="0"/>
              <a:t>- ПОКАЗАТЬ ОБОСНОВАНИЕ НРАВСТВЕННОГО ВЫБОРА ХРИСТИАНИНА В УСЛОВИЯХ СОВРЕМЕННОЙ ЖИЗНИ;</a:t>
            </a:r>
          </a:p>
          <a:p>
            <a:pPr marL="114300" indent="0">
              <a:buNone/>
            </a:pPr>
            <a:r>
              <a:rPr lang="ru-RU" sz="2000" dirty="0"/>
              <a:t>- РАСКРЫТЬ СПЕЦИФИКУ СОЦИАЛЬНОЙ АКТИВНОСТИ СОВРЕМЕННЫХ ХРИСТИАН.</a:t>
            </a:r>
          </a:p>
          <a:p>
            <a:pPr marL="114300" indent="0">
              <a:buNone/>
            </a:pPr>
            <a:r>
              <a:rPr lang="ru-RU" sz="2000" b="1" dirty="0">
                <a:cs typeface="Times New Roman" pitchFamily="18" charset="0"/>
              </a:rPr>
              <a:t>ТЕМА: </a:t>
            </a:r>
            <a:r>
              <a:rPr lang="ru-RU" sz="2000" dirty="0">
                <a:cs typeface="Times New Roman" pitchFamily="18" charset="0"/>
              </a:rPr>
              <a:t>МИРОВОЗЗРЕНИЕ ХРИСТИАНИНА.</a:t>
            </a:r>
          </a:p>
          <a:p>
            <a:pPr marL="114300" indent="0">
              <a:buNone/>
            </a:pPr>
            <a:r>
              <a:rPr lang="ru-RU" sz="2000" dirty="0">
                <a:cs typeface="Times New Roman" pitchFamily="18" charset="0"/>
              </a:rPr>
              <a:t>ДОПОЛНИТЕЛЬНЫЕ СОДЕРЖАТЕЛЬНЫЕ ЛИНИИ ПО ВЫБОРУ.</a:t>
            </a:r>
            <a:endParaRPr lang="ru-RU" sz="5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772816"/>
          </a:xfrm>
        </p:spPr>
        <p:txBody>
          <a:bodyPr>
            <a:normAutofit/>
          </a:bodyPr>
          <a:lstStyle/>
          <a:p>
            <a:r>
              <a:rPr lang="ru-RU" sz="3200" dirty="0"/>
              <a:t>Предметные результаты освоения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08504" cy="50607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1) ЗНАНИЕ ОСНОВ ХРИСТИАНСКОЙ ФИЛОСОФИИ, ЭТИКИ И ЭСТЕТИКИ; ПРЕДСТАВЛЕНИЕ О ХРИСТИАНСКОМ ВЕРОУЧЕНИИ И ОПЫТЕ РЕЛИГИОЗНОЙ ЖИЗНИ;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2) ОРИЕНТАЦИЯ В СИСТЕМЕ ХРИСТИАНСКОЙ НРАВСТВЕННОСТИ, ПРЕДСТАВЛЕНИЕ О ДУХОВНОМ ИДЕАЛЕ, КОНКРЕТИЗИРОВАННОМ И РАЗВИТОМ В ЛИТЕРАТУРНОМ НАСЛЕДИИ, И ВОПЛОЩЕННОМ В ЖИЗНЬ ГЕРОЯМИ И СВЯТЫМИ ЛЮДЬМИ;</a:t>
            </a:r>
          </a:p>
        </p:txBody>
      </p:sp>
    </p:spTree>
    <p:extLst>
      <p:ext uri="{BB962C8B-B14F-4D97-AF65-F5344CB8AC3E}">
        <p14:creationId xmlns:p14="http://schemas.microsoft.com/office/powerpoint/2010/main" val="358227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7" t="13242" r="6826" b="16878"/>
          <a:stretch/>
        </p:blipFill>
        <p:spPr bwMode="auto">
          <a:xfrm>
            <a:off x="179512" y="2717800"/>
            <a:ext cx="8768726" cy="39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23762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br>
              <a:rPr lang="ru-RU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Анализ информации и ценностей, заложенных  в содержание гуманитарного образования в 5 - 9 классе. 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6012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772816"/>
          </a:xfrm>
        </p:spPr>
        <p:txBody>
          <a:bodyPr>
            <a:normAutofit/>
          </a:bodyPr>
          <a:lstStyle/>
          <a:p>
            <a:r>
              <a:rPr lang="ru-RU" sz="3200" dirty="0"/>
              <a:t>Предметные результаты освоения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08504" cy="506077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3) ЗНАНИЕ РОЛИ ХРИСТИАНСТВА В РАЗВИТИИ МИРОВОЙ И ОТЕЧЕСТВЕННОЙ КУЛЬТУРЫ И ИСТОРИИ, В СТАНОВЛЕНИИ ГРАЖДАНСКОГО ОБЩЕСТВА И РОССИЙСКОЙ ГОСУДАРСТВЕННОСТИ; В ИСТОРИИ СТАНОВЛЕНИЯ СИСТЕМЫ ОБРАЗОВАНИЯ, ПРОСВЕЩЕНИЯ И НАУКИ В РОССИЙСКОМ ОБЩЕСТВЕ;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4) ПОНИМАНИЕ ЗНАЧЕНИЯ ХРИСТИАНСКОЙ НРАВСТВЕННОСТИ В СТАНОВЛЕНИИ ТРАДИЦИОННОГО ДЛЯ РОССИЙСКОГО НАРОДА ОТНОШЕНИЯ К ДРУГИМ РЕЛИГИЯМ, К МЕЖНАЦИОНАЛЬНЫМ И МЕЖГОСУДАРСТВЕННЫМ ОТНОШЕНИЯМ, МЕЖКУЛЬТУРНОМУ И МЕЖЛИЧНОСТНОМУ ВЗАИМОДЕЙСТВИЮ;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398668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772816"/>
          </a:xfrm>
        </p:spPr>
        <p:txBody>
          <a:bodyPr>
            <a:normAutofit/>
          </a:bodyPr>
          <a:lstStyle/>
          <a:p>
            <a:r>
              <a:rPr lang="ru-RU" sz="3200" dirty="0"/>
              <a:t>Предметные результаты освоения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08504" cy="50607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5) ПОНИМАНИЕ ЗНАЧЕНИЯ НРАВСТВЕННОСТИ, ВЕРЫ И РЕЛИГИИ В ЖИЗНИ ЧЕЛОВЕКА, СЕМЬИ, ОБЩЕСТВА И ГОСУДАРСТВА.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6) УМЕНИЕ ОСОЗНАННО ИСПОЛЬЗОВАТЬ ТЕРМИНОЛОГИЮ РЕЛИГИОЗНОЙ КУЛЬТУРЫ.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76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841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класс. 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во вселенной.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9167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СОПОСТАВИТЬ РЕЛИГИОЗНОЕ И НЕРЕЛИГИОЗНОЕ МИРОВОЗЗРЕНИЯ.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РАСКРЫТЬ СПОСОБЫ ПОЗНАНИЯ В РЕЛИГИОЗНОМ И НЕРЕЛИГИОЗНОМ МИРОВОЗЗРЕНИИ;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ПОКАЗАТЬ ВЛИЯНИЕ МИРОВОЗЗРЕНИЯ НА СУДЬБЫ ЧЕЛОВЕЧЕСТВА;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АКТУАЛИЗИРОВАТЬ ЦЕЛЬНОСТЬ, НЕПРОТИВОРЕЧИВОСТЬ И НЕИЗМЕННОСТЬ ИСТИНЫ. 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1. </a:t>
            </a:r>
            <a:r>
              <a:rPr lang="ru-RU" dirty="0">
                <a:cs typeface="Times New Roman" pitchFamily="18" charset="0"/>
              </a:rPr>
              <a:t>КАРТИНА МИРА.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2. </a:t>
            </a:r>
            <a:r>
              <a:rPr lang="ru-RU" dirty="0">
                <a:cs typeface="Times New Roman" pitchFamily="18" charset="0"/>
              </a:rPr>
              <a:t>СОДЕРЖАНИЕ БИБЛИИ. ВЕТХИЙ ЗАВЕТ.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3. </a:t>
            </a:r>
            <a:r>
              <a:rPr lang="ru-RU" dirty="0">
                <a:cs typeface="Times New Roman" pitchFamily="18" charset="0"/>
              </a:rPr>
              <a:t>СОДЕРЖАНИЕ БИБЛИИ. НОВЫЙ ЗАВЕТ.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B4414-1896-4A10-A294-0C7A53DB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Конструирование содержания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11B13-0ADD-4A94-987E-66F767918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Цель: показать значимость объекта в культуре и для личности человека, отдельно для верующего и для неверующего</a:t>
            </a:r>
          </a:p>
          <a:p>
            <a:pPr marL="114300" indent="0">
              <a:buNone/>
            </a:pPr>
            <a:r>
              <a:rPr lang="ru-RU" dirty="0"/>
              <a:t>Задачи: </a:t>
            </a:r>
          </a:p>
          <a:p>
            <a:pPr>
              <a:buFontTx/>
              <a:buChar char="-"/>
            </a:pPr>
            <a:r>
              <a:rPr lang="ru-RU" dirty="0"/>
              <a:t>познакомить с основными фактами </a:t>
            </a:r>
          </a:p>
          <a:p>
            <a:pPr>
              <a:buFontTx/>
              <a:buChar char="-"/>
            </a:pPr>
            <a:r>
              <a:rPr lang="ru-RU" dirty="0"/>
              <a:t>показать зависимость отношения к фактам от мировоззрения людей</a:t>
            </a:r>
          </a:p>
          <a:p>
            <a:pPr>
              <a:buFontTx/>
              <a:buChar char="-"/>
            </a:pPr>
            <a:r>
              <a:rPr lang="ru-RU" dirty="0"/>
              <a:t>показать развитие личности человека в зависимости от отношения к объекту</a:t>
            </a:r>
          </a:p>
          <a:p>
            <a:pPr>
              <a:buFontTx/>
              <a:buChar char="-"/>
            </a:pPr>
            <a:r>
              <a:rPr lang="ru-RU" dirty="0"/>
              <a:t>включить учащихся в анализ значимости объекта в современной жизни для личностного развития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360559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5D45-D5C0-44AC-8958-0466BAD5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значимости фактов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0E7CE-B172-43CC-A8A2-F077B7B2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800" dirty="0"/>
              <a:t>- Значимость фактов, используемых в содержании урока, определяется по степени достоверности и универсальности восприятия вне зависимости от вероисповедания. </a:t>
            </a:r>
          </a:p>
          <a:p>
            <a:pPr marL="114300" indent="0" algn="just">
              <a:buNone/>
            </a:pPr>
            <a:r>
              <a:rPr lang="ru-RU" sz="2800" dirty="0"/>
              <a:t>- Факты делятся на основные и дополнительные.</a:t>
            </a:r>
          </a:p>
          <a:p>
            <a:pPr marL="114300" indent="0" algn="just">
              <a:buNone/>
            </a:pPr>
            <a:r>
              <a:rPr lang="ru-RU" sz="2800" dirty="0"/>
              <a:t>- Подтасовка фактов или умалчивание о существующих противоречиях или острой критики в обществе недопустима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890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94DFF-9BB6-4C15-A455-D4133986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D067E1-D65C-4BFE-92CB-ABF149A0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За факт следует принимать фрагмент текста, событие (поступок), суждение или чувство. </a:t>
            </a:r>
          </a:p>
          <a:p>
            <a:pPr marL="114300" indent="0">
              <a:buNone/>
            </a:pPr>
            <a:endParaRPr lang="ru-RU" dirty="0"/>
          </a:p>
          <a:p>
            <a:pPr marL="571500" indent="-457200">
              <a:buAutoNum type="arabicPeriod"/>
            </a:pPr>
            <a:r>
              <a:rPr lang="ru-RU" dirty="0"/>
              <a:t>Фрагмент текста Библии: </a:t>
            </a:r>
          </a:p>
          <a:p>
            <a:pPr>
              <a:buFontTx/>
              <a:buChar char="-"/>
            </a:pPr>
            <a:r>
              <a:rPr lang="ru-RU" dirty="0"/>
              <a:t>нужно знать, с какого времени этот текст известен, как неизменный</a:t>
            </a:r>
          </a:p>
          <a:p>
            <a:pPr>
              <a:buFontTx/>
              <a:buChar char="-"/>
            </a:pPr>
            <a:r>
              <a:rPr lang="ru-RU" dirty="0"/>
              <a:t>приводить археологические или исторические данные, подтверждающие древность текста (</a:t>
            </a:r>
            <a:r>
              <a:rPr lang="en-US" dirty="0"/>
              <a:t>III </a:t>
            </a:r>
            <a:r>
              <a:rPr lang="ru-RU" dirty="0"/>
              <a:t>век до РХ- вполне достаточно, чтобы опровергнуть все нападки на РПЦ)</a:t>
            </a:r>
          </a:p>
          <a:p>
            <a:pPr>
              <a:buFontTx/>
              <a:buChar char="-"/>
            </a:pPr>
            <a:r>
              <a:rPr lang="ru-RU" dirty="0"/>
              <a:t>показывать место сюжета в хронологии других древних цивилизаций (синхронистическая таблица)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>
                <a:solidFill>
                  <a:srgbClr val="FF0000"/>
                </a:solidFill>
              </a:rPr>
              <a:t>Не следует использовать в качестве основных фактов фрагменты текста, содержащие описание сверхъестественных чудес.</a:t>
            </a:r>
            <a:r>
              <a:rPr lang="ru-RU" dirty="0"/>
              <a:t>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38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5A9CF-8275-469E-AA7E-E4AE45F0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7D16B8-AE5A-4AFC-8CB0-1E172AA66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2. Событие или поступок:</a:t>
            </a:r>
          </a:p>
          <a:p>
            <a:pPr>
              <a:buFontTx/>
              <a:buChar char="-"/>
            </a:pPr>
            <a:r>
              <a:rPr lang="ru-RU" dirty="0"/>
              <a:t>историческая достоверность </a:t>
            </a:r>
          </a:p>
          <a:p>
            <a:pPr>
              <a:buFontTx/>
              <a:buChar char="-"/>
            </a:pPr>
            <a:r>
              <a:rPr lang="ru-RU" dirty="0"/>
              <a:t>парадоксальность поступка в системе ценностей обывателя</a:t>
            </a:r>
          </a:p>
          <a:p>
            <a:pPr>
              <a:buFontTx/>
              <a:buChar char="-"/>
            </a:pPr>
            <a:r>
              <a:rPr lang="ru-RU" dirty="0"/>
              <a:t>логичность поступка в системе нравственных ценностей христианина</a:t>
            </a:r>
          </a:p>
          <a:p>
            <a:pPr>
              <a:buFontTx/>
              <a:buChar char="-"/>
            </a:pPr>
            <a:r>
              <a:rPr lang="ru-RU" dirty="0"/>
              <a:t>материальная невыгодность поступка</a:t>
            </a:r>
          </a:p>
          <a:p>
            <a:pPr>
              <a:buFontTx/>
              <a:buChar char="-"/>
            </a:pPr>
            <a:r>
              <a:rPr lang="ru-RU" dirty="0"/>
              <a:t>духовная польза поступка</a:t>
            </a:r>
          </a:p>
          <a:p>
            <a:pPr>
              <a:buFontTx/>
              <a:buChar char="-"/>
            </a:pPr>
            <a:r>
              <a:rPr lang="ru-RU" dirty="0"/>
              <a:t>доказательство конечной выгоды от поступка в соответствии с нравственной системой ценностей – польза для достижения </a:t>
            </a:r>
            <a:r>
              <a:rPr lang="ru-RU" dirty="0">
                <a:solidFill>
                  <a:srgbClr val="FF0000"/>
                </a:solidFill>
              </a:rPr>
              <a:t>состояния счастья</a:t>
            </a:r>
          </a:p>
        </p:txBody>
      </p:sp>
    </p:spTree>
    <p:extLst>
      <p:ext uri="{BB962C8B-B14F-4D97-AF65-F5344CB8AC3E}">
        <p14:creationId xmlns:p14="http://schemas.microsoft.com/office/powerpoint/2010/main" val="2887411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41109-77DE-40B0-825A-05EC49F9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A4671-4D65-4098-8409-89E01B816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279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3. Суждение или чувство</a:t>
            </a:r>
          </a:p>
          <a:p>
            <a:pPr>
              <a:buFontTx/>
              <a:buChar char="-"/>
            </a:pPr>
            <a:r>
              <a:rPr lang="ru-RU" dirty="0"/>
              <a:t>достоверность суждения или чувства основана на опыте слушателей; </a:t>
            </a:r>
          </a:p>
          <a:p>
            <a:pPr>
              <a:buFontTx/>
              <a:buChar char="-"/>
            </a:pPr>
            <a:r>
              <a:rPr lang="ru-RU" dirty="0"/>
              <a:t>развитие мысли или чувства может быть созвучно или противоположно опыту слушателей;</a:t>
            </a:r>
          </a:p>
          <a:p>
            <a:pPr>
              <a:buFontTx/>
              <a:buChar char="-"/>
            </a:pPr>
            <a:r>
              <a:rPr lang="ru-RU" dirty="0"/>
              <a:t>результат развития мысли или чувства проявляется в духовном состоянии уныния или счастья, удовлетворения или опустошенности и др.;</a:t>
            </a:r>
          </a:p>
          <a:p>
            <a:pPr>
              <a:buFontTx/>
              <a:buChar char="-"/>
            </a:pPr>
            <a:r>
              <a:rPr lang="ru-RU" dirty="0"/>
              <a:t>положительный результат достигается через </a:t>
            </a:r>
            <a:r>
              <a:rPr lang="ru-RU" dirty="0">
                <a:solidFill>
                  <a:srgbClr val="FF0000"/>
                </a:solidFill>
              </a:rPr>
              <a:t>усилие, совладание с собой, преодоление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091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5B488-2329-4FB3-88FA-0AAAA6F9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9BB21-620B-4C1F-B900-45E3AF48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/>
              <a:t>1. Фрагменты из Библии и житий святых, содержащие сверхъестественные чудеса.</a:t>
            </a:r>
          </a:p>
          <a:p>
            <a:pPr>
              <a:buFontTx/>
              <a:buChar char="-"/>
            </a:pPr>
            <a:r>
              <a:rPr lang="ru-RU" dirty="0"/>
              <a:t>использование полезно только при собственной вере в чудо и согласии с правом полного отторжения слушателями;</a:t>
            </a:r>
          </a:p>
          <a:p>
            <a:pPr>
              <a:buFontTx/>
              <a:buChar char="-"/>
            </a:pPr>
            <a:r>
              <a:rPr lang="ru-RU" dirty="0"/>
              <a:t>внутренняя убежденность учителя в духовной пользе слушателей от приобретенного знания о излагаемых фактах;</a:t>
            </a:r>
          </a:p>
          <a:p>
            <a:pPr marL="114300" indent="0">
              <a:buNone/>
            </a:pPr>
            <a:r>
              <a:rPr lang="ru-RU" dirty="0"/>
              <a:t>2. Церковная жизнь, церковное искусство и традиции</a:t>
            </a:r>
          </a:p>
          <a:p>
            <a:pPr>
              <a:buFontTx/>
              <a:buChar char="-"/>
            </a:pPr>
            <a:r>
              <a:rPr lang="ru-RU" dirty="0"/>
              <a:t>изложение основных функций Церкви, данных Спасителем, как непременного условия спасения;</a:t>
            </a:r>
          </a:p>
          <a:p>
            <a:pPr>
              <a:buFontTx/>
              <a:buChar char="-"/>
            </a:pPr>
            <a:r>
              <a:rPr lang="ru-RU" dirty="0"/>
              <a:t>изложение традиций, как формы церковной жизни, сложившейся в конкретное время в конкретном месте.</a:t>
            </a:r>
          </a:p>
          <a:p>
            <a:pPr marL="11430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28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59146-A08E-4A94-8EA8-4BB7E6DD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7921E-71A2-4F01-8B38-22136CD0C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9887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/>
              <a:t>урок не может быть простым объяснением какой-либо нравственной ценности или рассказом о событиях</a:t>
            </a:r>
          </a:p>
          <a:p>
            <a:pPr>
              <a:buFontTx/>
              <a:buChar char="-"/>
            </a:pPr>
            <a:r>
              <a:rPr lang="ru-RU" dirty="0"/>
              <a:t>должна быть поставлена проблема, опережающая уровень развития детей</a:t>
            </a:r>
          </a:p>
          <a:p>
            <a:pPr>
              <a:buFontTx/>
              <a:buChar char="-"/>
            </a:pPr>
            <a:r>
              <a:rPr lang="ru-RU" dirty="0"/>
              <a:t>любой сюжет должен служить материалом для самостоятельного решения учащимися проблемы нравственного, исследовательского или логического содержания</a:t>
            </a:r>
          </a:p>
          <a:p>
            <a:pPr>
              <a:buFontTx/>
              <a:buChar char="-"/>
            </a:pPr>
            <a:r>
              <a:rPr lang="ru-RU" dirty="0"/>
              <a:t>постановка проблемы является ключевой задачей учителя</a:t>
            </a:r>
          </a:p>
          <a:p>
            <a:pPr>
              <a:buFontTx/>
              <a:buChar char="-"/>
            </a:pPr>
            <a:r>
              <a:rPr lang="ru-RU" dirty="0"/>
              <a:t>путь решения проблемы составляет логику урока</a:t>
            </a:r>
          </a:p>
        </p:txBody>
      </p:sp>
    </p:spTree>
    <p:extLst>
      <p:ext uri="{BB962C8B-B14F-4D97-AF65-F5344CB8AC3E}">
        <p14:creationId xmlns:p14="http://schemas.microsoft.com/office/powerpoint/2010/main" val="389272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51216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856984" cy="48447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НАИБОЛЕЕ ПОДХОДЯЩИМИ ДЛЯ СОЗДАНИЯ ЕДИНОГО МЕТАПРЕДМЕТНОГО СОДЕРЖАТЕЛЬНОГО И ЦЕННОСТНОГО ПРОСТРАНСТВА С ПРАВОСЛАВНОЙ КУЛЬТУРОЙ ОПРЕДЕЛЕНЫ ОБЩЕСТВОЗНАНИЕ И ИСТОРИЯ;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СОДЕРЖАНИЕ ДРУГИХ ПРЕДМЕТОВ ДОЛЖНО БЫТЬ УЧТЕНО, КАК ОБРАЗОВАТЕЛЬНОЕ ПРОСТРАНСТВО, В КОТОРОМ СУЩЕСТВУЮТ ДЕТИ;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ОПРЕДЕЛЕНЫ ФРАГМЕНТЫ СОДЕРЖАНИЯ ОБРАЗОВАНИЯ, КОТОРЫЕ НАМ ПРЕДСТОИТ ДОПОЛНИТЬ ХРИСТИАНСКОЙ ИСТОРИЕЙ, ФИЛОСОФИЕЙ, ЭТИКОЙ И ЭСТЕТИКОЙ. </a:t>
            </a:r>
          </a:p>
        </p:txBody>
      </p:sp>
    </p:spTree>
    <p:extLst>
      <p:ext uri="{BB962C8B-B14F-4D97-AF65-F5344CB8AC3E}">
        <p14:creationId xmlns:p14="http://schemas.microsoft.com/office/powerpoint/2010/main" val="395936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C76AE-2BD9-40CE-95C5-CDF8B330A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3E7AF2-9509-40F8-B3C2-7FB8ED4C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Личностные</a:t>
            </a:r>
          </a:p>
          <a:p>
            <a:pPr marL="114300" indent="0">
              <a:buNone/>
            </a:pPr>
            <a:r>
              <a:rPr lang="ru-RU" dirty="0"/>
              <a:t>Предметные</a:t>
            </a:r>
          </a:p>
          <a:p>
            <a:pPr marL="114300" indent="0">
              <a:buNone/>
            </a:pPr>
            <a:r>
              <a:rPr lang="ru-RU" dirty="0"/>
              <a:t>Метапредметные</a:t>
            </a:r>
          </a:p>
          <a:p>
            <a:pPr marL="114300" indent="0">
              <a:buNone/>
            </a:pPr>
            <a:r>
              <a:rPr lang="ru-RU" dirty="0"/>
              <a:t>Результаты формулируются одновременно с целями и задачами. </a:t>
            </a:r>
          </a:p>
          <a:p>
            <a:pPr marL="114300" indent="0">
              <a:buNone/>
            </a:pPr>
            <a:r>
              <a:rPr lang="ru-RU" dirty="0"/>
              <a:t>Исходя из начальных и конечных условий подбираются факты и выстраивается логика урока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Если факты не укладываются в логику, они не должны быть использованы, даже при всей их «познавательности» и «удивительности»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573071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15708-4803-42BB-95F0-475AA4E6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525C6-310A-4E68-B55C-7D55F8AD5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sz="4100" b="1" dirty="0"/>
              <a:t>Тема урока: История Иосифа</a:t>
            </a:r>
          </a:p>
          <a:p>
            <a:pPr marL="114300" indent="0">
              <a:buNone/>
            </a:pPr>
            <a:r>
              <a:rPr lang="ru-RU" b="1" dirty="0"/>
              <a:t>Цель урока: </a:t>
            </a:r>
            <a:r>
              <a:rPr lang="ru-RU" dirty="0"/>
              <a:t>формирование уважения к чувствам другого человека, формирование представления о семейных ценностях</a:t>
            </a:r>
          </a:p>
          <a:p>
            <a:pPr marL="114300" indent="0">
              <a:buNone/>
            </a:pPr>
            <a:r>
              <a:rPr lang="ru-RU" b="1" dirty="0"/>
              <a:t>Задачи: </a:t>
            </a:r>
          </a:p>
          <a:p>
            <a:pPr>
              <a:buFontTx/>
              <a:buChar char="-"/>
            </a:pPr>
            <a:r>
              <a:rPr lang="ru-RU" dirty="0"/>
              <a:t>Выявить неодинаковое отношение детей к своим чувствам и чувствам других людей</a:t>
            </a:r>
          </a:p>
          <a:p>
            <a:pPr>
              <a:buFontTx/>
              <a:buChar char="-"/>
            </a:pPr>
            <a:r>
              <a:rPr lang="ru-RU" dirty="0"/>
              <a:t>Проанализировать возможности человека в управлении чувствами</a:t>
            </a:r>
          </a:p>
          <a:p>
            <a:pPr>
              <a:buFontTx/>
              <a:buChar char="-"/>
            </a:pPr>
            <a:r>
              <a:rPr lang="ru-RU" dirty="0"/>
              <a:t>Показать грань возникновения необходимости корректировать и сдерживать свои чувства</a:t>
            </a:r>
          </a:p>
          <a:p>
            <a:pPr>
              <a:buFontTx/>
              <a:buChar char="-"/>
            </a:pPr>
            <a:r>
              <a:rPr lang="ru-RU" dirty="0"/>
              <a:t>Показать последствия несдержанного проявления чувств </a:t>
            </a:r>
          </a:p>
          <a:p>
            <a:pPr>
              <a:buFontTx/>
              <a:buChar char="-"/>
            </a:pPr>
            <a:r>
              <a:rPr lang="ru-RU" dirty="0"/>
              <a:t>Обосновать необходимость учитывать и уважать чувства других людей</a:t>
            </a:r>
          </a:p>
          <a:p>
            <a:pPr>
              <a:buFontTx/>
              <a:buChar char="-"/>
            </a:pPr>
            <a:r>
              <a:rPr lang="ru-RU" dirty="0"/>
              <a:t>Показать результат уважения чувств других людей для духовного состояния уважающего (счастье).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EAB80-C0B3-4668-B72D-FA686769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DC9C0-0FDB-4718-AFEF-589FDCEE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70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/>
              <a:t>Результаты урока: </a:t>
            </a:r>
          </a:p>
          <a:p>
            <a:pPr marL="114300" indent="0">
              <a:buNone/>
            </a:pPr>
            <a:r>
              <a:rPr lang="ru-RU" b="1" i="1" dirty="0"/>
              <a:t>Личностные: </a:t>
            </a:r>
          </a:p>
          <a:p>
            <a:pPr>
              <a:buFontTx/>
              <a:buChar char="-"/>
            </a:pPr>
            <a:r>
              <a:rPr lang="ru-RU" dirty="0"/>
              <a:t>Осознание своего различного отношения к своим чувствам и чувствам других людей</a:t>
            </a:r>
          </a:p>
          <a:p>
            <a:pPr>
              <a:buFontTx/>
              <a:buChar char="-"/>
            </a:pPr>
            <a:r>
              <a:rPr lang="ru-RU" dirty="0"/>
              <a:t>Понимание необоснованности и эгоистичности такого отношения</a:t>
            </a:r>
          </a:p>
          <a:p>
            <a:pPr>
              <a:buFontTx/>
              <a:buChar char="-"/>
            </a:pPr>
            <a:r>
              <a:rPr lang="ru-RU" dirty="0"/>
              <a:t>Осознание оснований для уважительного отношения к чувствам другого человека</a:t>
            </a:r>
          </a:p>
          <a:p>
            <a:pPr>
              <a:buFontTx/>
              <a:buChar char="-"/>
            </a:pPr>
            <a:r>
              <a:rPr lang="ru-RU" dirty="0"/>
              <a:t>Понимание необходимости умения справляться со своими чувствами</a:t>
            </a:r>
          </a:p>
          <a:p>
            <a:pPr>
              <a:buFontTx/>
              <a:buChar char="-"/>
            </a:pPr>
            <a:r>
              <a:rPr lang="ru-RU" dirty="0"/>
              <a:t>Понимание цели этой работы над собой – </a:t>
            </a:r>
            <a:r>
              <a:rPr lang="ru-RU" dirty="0">
                <a:solidFill>
                  <a:srgbClr val="FF0000"/>
                </a:solidFill>
              </a:rPr>
              <a:t>счастья и совершенствования души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762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93B5D-99D2-4FA5-9BF4-E4C6699A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A38572-1DF4-408C-ADFC-2FACA7A5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/>
              <a:t>Результаты урока: </a:t>
            </a:r>
          </a:p>
          <a:p>
            <a:pPr marL="114300" indent="0">
              <a:buNone/>
            </a:pPr>
            <a:r>
              <a:rPr lang="ru-RU" b="1" i="1" dirty="0"/>
              <a:t>Предметные</a:t>
            </a:r>
          </a:p>
          <a:p>
            <a:pPr>
              <a:buFontTx/>
              <a:buChar char="-"/>
            </a:pPr>
            <a:r>
              <a:rPr lang="ru-RU" dirty="0"/>
              <a:t>Знание истории Иосифа Прекрасного</a:t>
            </a:r>
          </a:p>
          <a:p>
            <a:pPr>
              <a:buFontTx/>
              <a:buChar char="-"/>
            </a:pPr>
            <a:r>
              <a:rPr lang="ru-RU" dirty="0"/>
              <a:t>знание о </a:t>
            </a:r>
            <a:r>
              <a:rPr lang="ru-RU" dirty="0" err="1"/>
              <a:t>праобразовательном</a:t>
            </a:r>
            <a:r>
              <a:rPr lang="ru-RU" dirty="0"/>
              <a:t> значении поступка Иуды, брата Иосифа</a:t>
            </a:r>
          </a:p>
          <a:p>
            <a:pPr marL="114300" indent="0">
              <a:buNone/>
            </a:pPr>
            <a:r>
              <a:rPr lang="ru-RU" b="1" i="1" dirty="0"/>
              <a:t>Метапредметные</a:t>
            </a:r>
          </a:p>
          <a:p>
            <a:pPr>
              <a:buFontTx/>
              <a:buChar char="-"/>
            </a:pPr>
            <a:r>
              <a:rPr lang="ru-RU" dirty="0"/>
              <a:t>Знание времени и места библейских событий в истории человечества</a:t>
            </a:r>
          </a:p>
          <a:p>
            <a:pPr>
              <a:buFontTx/>
              <a:buChar char="-"/>
            </a:pPr>
            <a:r>
              <a:rPr lang="ru-RU" dirty="0"/>
              <a:t>Понимание особенностей культуры различных цивилизаций (еврейской и египетской).</a:t>
            </a:r>
          </a:p>
          <a:p>
            <a:pPr marL="11430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250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7D5F6-269E-4754-8D91-7199FFC7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урока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A6801-2989-435A-9FD3-42195DB29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/>
              <a:t>Задать вопросы, касающиеся отношения учителей и родителей и других значимых окружающих к детям, зафиксировать, что к ним все относятся по-разному, и все ко всем относятся по-разному. </a:t>
            </a:r>
          </a:p>
          <a:p>
            <a:pPr>
              <a:buFontTx/>
              <a:buChar char="-"/>
            </a:pPr>
            <a:r>
              <a:rPr lang="ru-RU" dirty="0"/>
              <a:t>Зафиксировать недовольство детей этим фактом.</a:t>
            </a:r>
          </a:p>
          <a:p>
            <a:pPr>
              <a:buFontTx/>
              <a:buChar char="-"/>
            </a:pPr>
            <a:r>
              <a:rPr lang="ru-RU" dirty="0"/>
              <a:t>Задать вопросы, позволяющие детям признать, что они сами ко всем относятся по-разному</a:t>
            </a:r>
          </a:p>
          <a:p>
            <a:pPr>
              <a:buFontTx/>
              <a:buChar char="-"/>
            </a:pPr>
            <a:r>
              <a:rPr lang="ru-RU" dirty="0"/>
              <a:t>Предложить варианты изменения своего отношения к другим, зафиксировать, что дети не хотят менять своего отношения к другим людям. </a:t>
            </a:r>
          </a:p>
          <a:p>
            <a:pPr>
              <a:buFontTx/>
              <a:buChar char="-"/>
            </a:pPr>
            <a:r>
              <a:rPr lang="ru-RU" dirty="0"/>
              <a:t>Привести к противоречию: мы хотим, чтобы мама любила меня и брата одинаково, потому, что она должна – и я не могу любить своих бабушек одинаково…..</a:t>
            </a:r>
          </a:p>
          <a:p>
            <a:pPr>
              <a:buFontTx/>
              <a:buChar char="-"/>
            </a:pPr>
            <a:r>
              <a:rPr lang="ru-RU" dirty="0"/>
              <a:t>Рассказ истории Иосифа с акцентами на проявлении чувств персонажами (занимает два урока)</a:t>
            </a:r>
          </a:p>
          <a:p>
            <a:pPr>
              <a:buFontTx/>
              <a:buChar char="-"/>
            </a:pPr>
            <a:r>
              <a:rPr lang="ru-RU" dirty="0"/>
              <a:t>Проанализировать, что означает возвращение всех братьев к Иосифу, предложение себя в рабство вместо Вениамина. </a:t>
            </a:r>
          </a:p>
          <a:p>
            <a:pPr>
              <a:buFontTx/>
              <a:buChar char="-"/>
            </a:pPr>
            <a:r>
              <a:rPr lang="ru-RU" dirty="0"/>
              <a:t>Зафиксировать изменение отношения братьев к чувствам отца на противоположное за 25 лет истории Иосифа.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8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5841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доминантные группы интересов подростков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7971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ИНТЕРЕС К СОБСТВЕННОЙ ЛИЧНОСТИ (ЭГОЦЕНТРИЧЕСКАЯ ДОМИНАНТА),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СУБЪЕКТИВНАЯ ЗНАЧИМОСТЬ ОТДАЛЕННЫХ ВО ВРЕМЕНИ И ПРОСТРАНСТВЕ СОБЫТИЙ (ДОМИНАНТА ДАЛИ),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СТРЕМЛЕНИЕ К ПРЕОДОЛЕНИЮ, ТРЕБУЮЩЕМУ СОПРОТИВЛЕНИЯ (ДОМИНАНТА УСИЛИЯ),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СТРЕМЛЕНИЕ К НЕИЗВЕДАННОМУ, РИСКОВАННОМУ, ВОЗВЫШЕННОМУ И ГЕРОИЧЕСКОМУ (ДОМИНАНТА РОМАНТИКИ).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3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401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социокультурные линии развития личности подростков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5105400"/>
          </a:xfrm>
          <a:solidFill>
            <a:srgbClr val="FFFFCC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МИРОВОЗЗРЕНИЕ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САМОСОЗНАНИЕ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РЕФЛЕКСИЯ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ПРОЕКТНОСТЬ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ЦЕННОСТНОЕ САМООПРЕДЕЛЕНИЕ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СОТРУДНИЧЕСТВО И ДИАЛОГ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74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32745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ЛИЧНОСТНЫЕ РЕЗУЛЬТАТЫ ОСВОЕНИЯ ПРОГРАММЫ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968552"/>
          </a:xfrm>
          <a:solidFill>
            <a:srgbClr val="CCFFFF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развитие мировоззрения на основании христианских представлений о мире и человеке в мире, знаний о нравственном идеале личности и нравственных установках, регулирующих отношение человека к другим людям;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2) развитие самосознания на основании способности осознавать, оценивать и соотносить с христианскими идеалами свой нравственный облик, понимать и оценивать себя, как субъект взаимоотношений с другими людьми, уважать свои и чужие ценности, идеалы, мотивы поведения и чувства;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48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32745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ЛИЧНОСТНЫЕ</a:t>
            </a:r>
            <a:r>
              <a:rPr lang="ru-RU" sz="2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РЕЗУЛЬТАТЫ ОСВОЕНИЯ ПРОГРАММЫ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968552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3) развитие рефлексии – способности оценивать своё эмоциональное состояние, отношение к себе и окружающим, поступки, и преобразовывать их в соответствии со своим мировоззрением, ценностями, идеалами, потребностями своего личностного развития и нравственного самосовершенствования;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4) развитие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проектности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основании базовых установок христианской культуры, становление позитивной установки по отношению к жизненным вызовам и трудностям, как новым возможностям для развития;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74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32745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ЛИЧНОСТНЫЕ РЕЗУЛЬТАТЫ ОСВОЕНИЯ </a:t>
            </a:r>
            <a:r>
              <a:rPr lang="ru-RU" sz="2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  <a:r>
              <a:rPr lang="ru-RU" sz="2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ПРЕДМЕТА ПРАВОСЛАВНАЯ КУЛЬТУРА: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968552"/>
          </a:xfrm>
          <a:solidFill>
            <a:srgbClr val="CCFFFF"/>
          </a:solidFill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5) формирование ценностного самоопределения в отношении христианских ценностей, способности следовать своим убеждениям в проблемной ситуации, критически воспринимая и преодолевая мнения и формы поведения, основанные на деструктивной мотивации и ценностных установках;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6) формирование способности к сотрудничеству и диалогу, межкультурному, межрелигиозному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межпоколенному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взаимодействию  на основе уважения и принятия интересов и позиции других людей в качестве приоритетных или равноправных собственным, творческому и деятельному участию в семейной жизни и жизни общества, стремлению к служению на благо Отечества.    </a:t>
            </a:r>
          </a:p>
          <a:p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8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/>
          </a:bodyPr>
          <a:lstStyle/>
          <a:p>
            <a:r>
              <a:rPr lang="ru-RU" sz="2800" b="1" dirty="0"/>
              <a:t>логика разработки содержания предмета православная культура: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/>
              <a:t> РАЗВИТИЕ КРУГОЗОРА И НАЧАЛЬНЫХ ПРЕДСТАВЛЕНИЙ О МИРОВОЗЗРЕНИИ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/>
              <a:t> ПОЗНАНИЕ СЕБЯ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/>
              <a:t> СТРОИТЕЛЬСТВО И ПРЕОБРАЗОВАНИЕ СЕБЯ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/>
              <a:t> ПРЕОБРАЗОВАНИЕ МИРА ВОКРУГ СЕБЯ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/>
              <a:t> ПОСТИЖЕНИЕ ОСУЩЕСТВЛЁННОГО ОПЫТА ПРЕОБРАЗОВАНИЯ МИРА ХРИСТИАНАМИ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132423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4700</TotalTime>
  <Words>1696</Words>
  <Application>Microsoft Office PowerPoint</Application>
  <PresentationFormat>Экран (4:3)</PresentationFormat>
  <Paragraphs>248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Book Antiqua</vt:lpstr>
      <vt:lpstr>Century Gothic</vt:lpstr>
      <vt:lpstr>Wingdings</vt:lpstr>
      <vt:lpstr>Аптека</vt:lpstr>
      <vt:lpstr>Православная культура</vt:lpstr>
      <vt:lpstr> Анализ информации и ценностей, заложенных  в содержание гуманитарного образования в 5 - 9 классе.  </vt:lpstr>
      <vt:lpstr>результат:</vt:lpstr>
      <vt:lpstr>доминантные группы интересов подростков</vt:lpstr>
      <vt:lpstr>актуальные социокультурные линии развития личности подростков</vt:lpstr>
      <vt:lpstr>ЛИЧНОСТНЫЕ РЕЗУЛЬТАТЫ ОСВОЕНИЯ ПРОГРАММЫ ПРЕДМЕТА ПРАВОСЛАВНАЯ КУЛЬТУРА: </vt:lpstr>
      <vt:lpstr>ЛИЧНОСТНЫЕ РЕЗУЛЬТАТЫ ОСВОЕНИЯ ПРОГРАММЫ ПРЕДМЕТА ПРАВОСЛАВНАЯ КУЛЬТУРА: </vt:lpstr>
      <vt:lpstr>ЛИЧНОСТНЫЕ РЕЗУЛЬТАТЫ ОСВОЕНИЯ ПРОГРАММЫ ПРЕДМЕТА ПРАВОСЛАВНАЯ КУЛЬТУРА: </vt:lpstr>
      <vt:lpstr>логика разработки содержания предмета православная культура:</vt:lpstr>
      <vt:lpstr>Концептуальные Темы года.</vt:lpstr>
      <vt:lpstr>Содержание учебного предмета Православная Культура.</vt:lpstr>
      <vt:lpstr>НОРМАТИВНЫЕ ЗАДАЧИ РАЗВИТИЯ в возрасте 11-13 лет.</vt:lpstr>
      <vt:lpstr>5 класс.  Человек во вселенной.</vt:lpstr>
      <vt:lpstr>6 класс.  Человек как космос.</vt:lpstr>
      <vt:lpstr>НОРМАТИВНЫЕ ЗАДАЧИ РАЗВИТИЯ в возрасте 13-16 лет.</vt:lpstr>
      <vt:lpstr>7 класс.  Каким я волен стать.</vt:lpstr>
      <vt:lpstr>8 класс.  Люди ищут Бога.</vt:lpstr>
      <vt:lpstr> 9 класс. Христианство: единство в многообразии.  </vt:lpstr>
      <vt:lpstr>Предметные результаты освоения предмета Православная Культура: </vt:lpstr>
      <vt:lpstr>Предметные результаты освоения предмета Православная Культура: </vt:lpstr>
      <vt:lpstr>Предметные результаты освоения предмета Православная Культура: </vt:lpstr>
      <vt:lpstr>5 класс.  Человек во вселенной.</vt:lpstr>
      <vt:lpstr>Конструирование содержания урока</vt:lpstr>
      <vt:lpstr>Определение значимости фактов</vt:lpstr>
      <vt:lpstr>Основные Факты </vt:lpstr>
      <vt:lpstr>Основные факты</vt:lpstr>
      <vt:lpstr>Основные факты</vt:lpstr>
      <vt:lpstr>Дополнительные факты</vt:lpstr>
      <vt:lpstr>Логика урока</vt:lpstr>
      <vt:lpstr>Результаты урока</vt:lpstr>
      <vt:lpstr>Пример логики урока</vt:lpstr>
      <vt:lpstr>Пример логики урока</vt:lpstr>
      <vt:lpstr>Пример логики урока</vt:lpstr>
      <vt:lpstr>Логика урока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Trunina</cp:lastModifiedBy>
  <cp:revision>43</cp:revision>
  <dcterms:created xsi:type="dcterms:W3CDTF">2018-01-23T16:49:42Z</dcterms:created>
  <dcterms:modified xsi:type="dcterms:W3CDTF">2019-02-06T16:05:15Z</dcterms:modified>
</cp:coreProperties>
</file>